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1" r:id="rId1"/>
  </p:sldMasterIdLst>
  <p:notesMasterIdLst>
    <p:notesMasterId r:id="rId17"/>
  </p:notesMasterIdLst>
  <p:handoutMasterIdLst>
    <p:handoutMasterId r:id="rId18"/>
  </p:handoutMasterIdLst>
  <p:sldIdLst>
    <p:sldId id="257" r:id="rId2"/>
    <p:sldId id="565" r:id="rId3"/>
    <p:sldId id="566" r:id="rId4"/>
    <p:sldId id="602" r:id="rId5"/>
    <p:sldId id="637" r:id="rId6"/>
    <p:sldId id="652" r:id="rId7"/>
    <p:sldId id="687" r:id="rId8"/>
    <p:sldId id="653" r:id="rId9"/>
    <p:sldId id="612" r:id="rId10"/>
    <p:sldId id="689" r:id="rId11"/>
    <p:sldId id="691" r:id="rId12"/>
    <p:sldId id="610" r:id="rId13"/>
    <p:sldId id="677" r:id="rId14"/>
    <p:sldId id="679" r:id="rId15"/>
    <p:sldId id="5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ya" initials="A" lastIdx="1" clrIdx="0">
    <p:extLst>
      <p:ext uri="{19B8F6BF-5375-455C-9EA6-DF929625EA0E}">
        <p15:presenceInfo xmlns:p15="http://schemas.microsoft.com/office/powerpoint/2012/main" userId="Ali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69291" autoAdjust="0"/>
  </p:normalViewPr>
  <p:slideViewPr>
    <p:cSldViewPr>
      <p:cViewPr varScale="1">
        <p:scale>
          <a:sx n="82" d="100"/>
          <a:sy n="82" d="100"/>
        </p:scale>
        <p:origin x="20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6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68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BB1441B-CAFA-734F-9848-E5F1393F320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2E69576-A3EE-A04F-9331-6CD4026FD00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79153F82-1556-8F4C-94C4-A9FB6003898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84BE57DD-A681-034A-9EF0-30C35F4C1FB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AA631366-EB3E-4808-8C33-43D0A66153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E4AFA39-3BEF-5F47-B6E7-7F49D1386F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DFCC953-D0CE-884E-BC5B-C74BF8984D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EF070B2C-CC60-2F4B-BB59-37B8EFEBE6C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8A376257-4EAE-994C-BDC1-CEAA92C600C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252AF037-910D-E943-8824-E7C9062EE8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4BC4C81-ED6D-D24A-A798-3C3C43EF7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4BA702B2-2161-4857-929B-27BF6186C8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F6A9D50-76C3-3947-9F3E-EAB57B5372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8F5A30-42B3-4AC9-A10A-13C616B66653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AEF2285-38DB-B44A-9CE2-A336EDB075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287A3E3-1103-B943-BBD3-F432530D3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1208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33CF0-88D4-2D49-A111-2662CBD9BE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8C257-1FB3-2A40-B54F-8F385A2FC5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78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8C257-1FB3-2A40-B54F-8F385A2FC5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9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18C257-1FB3-2A40-B54F-8F385A2FC5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41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0E2EB-7393-40B2-8903-47CBF9924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sz="1200" u="none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Notes:</a:t>
                </a:r>
              </a:p>
              <a:p>
                <a:r>
                  <a:rPr lang="en-US" dirty="0"/>
                  <a:t>Figure (top):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Representation of the different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𝒅_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1,2^(𝑆𝑉𝐷,𝑖)  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associated with the vibronic couplings for monomer PTCDI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non-adiabatic dynamics. The vertical dashed line separates the molecules in the two segments that have the same vibronic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dynamics.SVD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has been performed on the non-adiabatic derivative coupling between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𝒅_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collected from the different NEXMD simulations at the moment of effective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transitions to obtain the associated representative atomic motions</a:t>
                </a:r>
                <a:r>
                  <a:rPr lang="es-MX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MX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Figure (middle): dominant modes from dynamics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MX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Figure (bottom): FC analysis. 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first peak (set to 0 cm</a:t>
                </a:r>
                <a:r>
                  <a:rPr lang="en-US" sz="1200" u="none" kern="1200" baseline="30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-1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) contain mainly 0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 transition.  The second peak at ~1700 cm</a:t>
                </a:r>
                <a:r>
                  <a:rPr lang="en-US" sz="1200" u="none" kern="1200" baseline="30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-1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has contributions from 0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 transition of modes 101, 102, 113 for a-PDI. These modes 101, 102 for a-PDI are degenerate and not present during photoexcitation dynamics. Vibrational mode 113 actively participate in energy transfer during dynamics.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B1FC0-D3F6-0C46-BD76-B7B238A16E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8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sz="1200" u="none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Notes:</a:t>
                </a:r>
              </a:p>
              <a:p>
                <a:r>
                  <a:rPr lang="en-US" dirty="0"/>
                  <a:t>Figure (top):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Representation of the different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𝒅_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1,2^(𝑆𝑉𝐷,𝑖)  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associated with the vibronic couplings for monomer PTCDI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non-adiabatic dynamics. The vertical dashed line separates the molecules in the two segments that have the same vibronic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dynamics.SVD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has been performed on the non-adiabatic derivative coupling between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𝒅_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12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collected from the different NEXMD simulations at the moment of effective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transitions to obtain the associated representative atomic motions</a:t>
                </a:r>
                <a:r>
                  <a:rPr lang="es-MX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MX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Figure (middle): dominant modes from dynamics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MX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Figure (bottom): FC analysis. 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first peak (set to 0 cm</a:t>
                </a:r>
                <a:r>
                  <a:rPr lang="en-US" sz="1200" u="none" kern="1200" baseline="30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-1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) contain mainly 0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 transition.  The second peak at ~1700 cm</a:t>
                </a:r>
                <a:r>
                  <a:rPr lang="en-US" sz="1200" u="none" kern="1200" baseline="30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-1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has contributions from 0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 transition of modes 101, 102, 113 for a-PDI. These modes 101, 102 for a-PDI are degenerate and not present during photoexcitation dynamics. Vibrational mode 113 actively participate in energy transfer during dynamics.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B1FC0-D3F6-0C46-BD76-B7B238A16E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08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702B2-2161-4857-929B-27BF6186C81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574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33CF0-88D4-2D49-A111-2662CBD9BE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39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sz="1200" u="none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Notes:</a:t>
                </a:r>
              </a:p>
              <a:p>
                <a:r>
                  <a:rPr lang="en-US" dirty="0"/>
                  <a:t>Figure (top):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Representation of the different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𝒅_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1,2^(𝑆𝑉𝐷,𝑖)  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associated with the vibronic couplings for monomer PTCDI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non-adiabatic dynamics. The vertical dashed line separates the molecules in the two segments that have the same vibronic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dynamics.SVD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has been performed on the non-adiabatic derivative coupling between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𝒅_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12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collected from the different NEXMD simulations at the moment of effective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transitions to obtain the associated representative atomic motions</a:t>
                </a:r>
                <a:r>
                  <a:rPr lang="es-MX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MX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Figure (middle): dominant modes from dynamics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MX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Figure (bottom): FC analysis. 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first peak (set to 0 cm</a:t>
                </a:r>
                <a:r>
                  <a:rPr lang="en-US" sz="1200" u="none" kern="1200" baseline="30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-1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) contain mainly 0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 transition.  The second peak at ~1700 cm</a:t>
                </a:r>
                <a:r>
                  <a:rPr lang="en-US" sz="1200" u="none" kern="1200" baseline="30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-1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has contributions from 0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 transition of modes 101, 102, 113 for a-PDI. These modes 101, 102 for a-PDI are degenerate and not present during photoexcitation dynamics. Vibrational mode 113 actively participate in energy transfer during dynamics.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B1FC0-D3F6-0C46-BD76-B7B238A16E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19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sz="1200" u="none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Notes:</a:t>
                </a:r>
              </a:p>
              <a:p>
                <a:r>
                  <a:rPr lang="en-US" dirty="0"/>
                  <a:t>Figure (top):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Representation of the different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𝒅_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1,2^(𝑆𝑉𝐷,𝑖)  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associated with the vibronic couplings for monomer PTCDI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non-adiabatic dynamics. The vertical dashed line separates the molecules in the two segments that have the same vibronic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dynamics.SVD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has been performed on the non-adiabatic derivative coupling between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𝒅_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12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collected from the different NEXMD simulations at the moment of effective 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transitions to obtain the associated representative atomic motions</a:t>
                </a:r>
                <a:r>
                  <a:rPr lang="es-MX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MX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Figure (middle): dominant modes from dynamics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MX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Figure (bottom): FC analysis. 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first peak (set to 0 cm</a:t>
                </a:r>
                <a:r>
                  <a:rPr lang="en-US" sz="1200" u="none" kern="1200" baseline="30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-1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) contain mainly 0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 transition.  The second peak at ~1700 cm</a:t>
                </a:r>
                <a:r>
                  <a:rPr lang="en-US" sz="1200" u="none" kern="1200" baseline="30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-1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has contributions from 0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Symbol" pitchFamily="2" charset="2"/>
                  </a:rPr>
                  <a:t></a:t>
                </a:r>
                <a:r>
                  <a:rPr lang="en-US" sz="1200" u="non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 transition of modes 101, 102, 113 for a-PDI. These modes 101, 102 for a-PDI are degenerate and not present during photoexcitation dynamics. Vibrational mode 113 actively participate in energy transfer during dynamics.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B1FC0-D3F6-0C46-BD76-B7B238A16E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5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Understanding excitons in stacked perylene diimide derivatives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48BFF33F-0233-5F48-8EA1-2C9408EF0F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2" y="6118228"/>
            <a:ext cx="1291167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178CBE2B-D1F0-034A-972E-DB257E492B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76200"/>
            <a:ext cx="12192000" cy="289560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latin typeface="Arial" charset="0"/>
              <a:ea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83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03/03/20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Understanding excitons in stacked perylene diimide derivatives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56411-678B-844D-B0A8-C1D1228AD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en-US"/>
              <a:t>03/03/20</a:t>
            </a:r>
            <a:endParaRPr lang="en-US" altLang="en-US" baseline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/>
              <a:t>Understanding excitons in stacked perylene diimide derivatives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57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719C42-9F8D-F042-9241-9ED587D4A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z="1200"/>
              <a:t>Understanding excitons in stacked perylene diimide derivatives</a:t>
            </a:r>
            <a:endParaRPr lang="en-US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0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39BF56-E519-B046-893A-D537793DB49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636003" y="730250"/>
            <a:ext cx="3071284" cy="49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2AEFCB-C68A-6E4C-A694-D3E08A64CC5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2802" y="729512"/>
            <a:ext cx="7518401" cy="49854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8FBBBBB-45E5-0741-85CD-238628EF5379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Understanding excitons in stacked perylene diimide derivatives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47E519D-58D6-8E4C-9314-37E0390555B8}"/>
              </a:ext>
            </a:extLst>
          </p:cNvPr>
          <p:cNvSpPr>
            <a:spLocks noGrp="1" noChangeArrowheads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03/03/20</a:t>
            </a:r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652931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032"/>
          </a:xfrm>
        </p:spPr>
        <p:txBody>
          <a:bodyPr lIns="457200">
            <a:normAutofit/>
          </a:bodyPr>
          <a:lstStyle>
            <a:lvl1pPr algn="l">
              <a:defRPr sz="29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287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>
              <a:defRPr/>
            </a:pPr>
            <a:r>
              <a:rPr lang="en-US" b="1"/>
              <a:t>Understanding excitons in stacked perylene diimide derivatives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3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en-US"/>
              <a:t>03/03/20</a:t>
            </a:r>
            <a:endParaRPr lang="en-US" altLang="en-US" baseline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/>
              <a:t>Understanding excitons in stacked perylene diimide derivatives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6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en-US"/>
              <a:t>03/03/20</a:t>
            </a:r>
            <a:endParaRPr lang="en-US" altLang="en-US" baseline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Understanding excitons in stacked perylene diimide derivatives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en-US"/>
              <a:t>03/03/20</a:t>
            </a:r>
            <a:endParaRPr lang="en-US" altLang="en-US" baseline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Understanding excitons in stacked perylene diimide derivatives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8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en-US"/>
              <a:t>03/03/20</a:t>
            </a:r>
            <a:endParaRPr lang="en-US" altLang="en-US" baseline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Understanding excitons in stacked perylene diimide derivatives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4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en-US"/>
              <a:t>03/03/20</a:t>
            </a:r>
            <a:endParaRPr lang="en-US" altLang="en-US" baseline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Understanding excitons in stacked perylene diimide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6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en-US"/>
              <a:t>03/03/20</a:t>
            </a:r>
            <a:endParaRPr lang="en-US" altLang="en-US" baseline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Understanding excitons in stacked perylene diimide derivatives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7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en-US"/>
              <a:t>03/03/20</a:t>
            </a:r>
            <a:endParaRPr lang="en-US" altLang="en-US" baseline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Understanding excitons in stacked perylene diimide derivatives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1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1200"/>
              <a:t>Understanding excitons in stacked perylene diimide derivatives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4E12FF0-A1C2-FD47-98B3-69DF868CDA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42863"/>
            <a:ext cx="12192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latin typeface="Arial" charset="0"/>
              <a:ea typeface="Osaka" charset="0"/>
            </a:endParaRP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0958E208-11C0-4B47-972D-ADCC74244A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2800" y="1524000"/>
            <a:ext cx="10566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1200" b="1">
                <a:solidFill>
                  <a:schemeClr val="bg1"/>
                </a:solidFill>
                <a:latin typeface="Arial" charset="0"/>
                <a:ea typeface="Osaka" charset="0"/>
              </a:rPr>
              <a:t>Boston University</a:t>
            </a:r>
            <a:r>
              <a:rPr lang="en-US" altLang="en-US" sz="1200">
                <a:solidFill>
                  <a:schemeClr val="bg1"/>
                </a:solidFill>
                <a:latin typeface="Arial" charset="0"/>
                <a:ea typeface="Osaka" charset="0"/>
              </a:rPr>
              <a:t> Slideshow Title Goes Here</a:t>
            </a:r>
          </a:p>
        </p:txBody>
      </p:sp>
      <p:pic>
        <p:nvPicPr>
          <p:cNvPr id="9" name="Picture 20">
            <a:extLst>
              <a:ext uri="{FF2B5EF4-FFF2-40B4-BE49-F238E27FC236}">
                <a16:creationId xmlns:a16="http://schemas.microsoft.com/office/drawing/2014/main" id="{DD62B90E-4628-9E42-8A08-B66432A767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2" y="6118228"/>
            <a:ext cx="1291167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3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10" r:id="rId12"/>
    <p:sldLayoutId id="2147483719" r:id="rId13"/>
    <p:sldLayoutId id="2147483733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gi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gif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3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5" Type="http://schemas.openxmlformats.org/officeDocument/2006/relationships/image" Target="../media/image28.jpeg"/><Relationship Id="rId10" Type="http://schemas.openxmlformats.org/officeDocument/2006/relationships/image" Target="../media/image76.png"/><Relationship Id="rId4" Type="http://schemas.openxmlformats.org/officeDocument/2006/relationships/image" Target="../media/image18.png"/><Relationship Id="rId9" Type="http://schemas.openxmlformats.org/officeDocument/2006/relationships/image" Target="../media/image75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6C0360B-F25F-B041-B8DA-65ECD0945AC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668000" cy="1143000"/>
          </a:xfrm>
        </p:spPr>
        <p:txBody>
          <a:bodyPr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Photoexcitation Dynamics in Perylene </a:t>
            </a:r>
            <a:r>
              <a:rPr lang="en-US" sz="4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Diimides</a:t>
            </a:r>
            <a:endParaRPr lang="en-US" sz="4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0D36AB9-194D-3445-9A04-83B820398E4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76300" y="4939340"/>
            <a:ext cx="10744200" cy="1237261"/>
          </a:xfrm>
        </p:spPr>
        <p:txBody>
          <a:bodyPr>
            <a:noAutofit/>
          </a:bodyPr>
          <a:lstStyle/>
          <a:p>
            <a:r>
              <a:rPr lang="en-US" sz="4000" baseline="30000" dirty="0"/>
              <a:t>Aliya </a:t>
            </a:r>
            <a:r>
              <a:rPr lang="en-US" sz="4000" baseline="30000" dirty="0" err="1"/>
              <a:t>Mukazhanova</a:t>
            </a:r>
            <a:endParaRPr lang="es-AR" sz="4000" baseline="30000" dirty="0"/>
          </a:p>
          <a:p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</p:txBody>
      </p:sp>
      <p:pic>
        <p:nvPicPr>
          <p:cNvPr id="5" name="Picture 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A6C87821-459D-984D-94D6-91158A5CD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84" b="27778"/>
          <a:stretch/>
        </p:blipFill>
        <p:spPr>
          <a:xfrm>
            <a:off x="4419600" y="2873154"/>
            <a:ext cx="3073136" cy="1479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A7E60-6685-AD4D-AA2E-9B86F5E6B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52" y="5232150"/>
            <a:ext cx="1166481" cy="1173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480FD-822A-9E47-91A7-BC772CE9A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002" y="5434590"/>
            <a:ext cx="1600200" cy="5631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AD1B85-1706-CE49-9E37-2BC4BE76BB10}"/>
              </a:ext>
            </a:extLst>
          </p:cNvPr>
          <p:cNvSpPr/>
          <p:nvPr/>
        </p:nvSpPr>
        <p:spPr>
          <a:xfrm>
            <a:off x="119363" y="6405658"/>
            <a:ext cx="1539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WordVisi_MSFontService"/>
              </a:rPr>
              <a:t>DMR-1847774</a:t>
            </a:r>
            <a:endParaRPr lang="en-US" dirty="0"/>
          </a:p>
        </p:txBody>
      </p:sp>
      <p:pic>
        <p:nvPicPr>
          <p:cNvPr id="11" name="Picture 2" descr="Copyright, Legal">
            <a:extLst>
              <a:ext uri="{FF2B5EF4-FFF2-40B4-BE49-F238E27FC236}">
                <a16:creationId xmlns:a16="http://schemas.microsoft.com/office/drawing/2014/main" id="{6BC5E187-73E9-F54B-BB22-48727BAF2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06" y="5880545"/>
            <a:ext cx="1539204" cy="92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99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5B3E-719F-D34E-B6D2-20D00D5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13834"/>
            <a:ext cx="11483499" cy="7647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Vibrational Excitations During Dynamics: dimer</a:t>
            </a:r>
          </a:p>
        </p:txBody>
      </p:sp>
      <p:pic>
        <p:nvPicPr>
          <p:cNvPr id="14" name="Imagen 20">
            <a:extLst>
              <a:ext uri="{FF2B5EF4-FFF2-40B4-BE49-F238E27FC236}">
                <a16:creationId xmlns:a16="http://schemas.microsoft.com/office/drawing/2014/main" id="{95509488-01F3-5FFE-6409-8240F457F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45588"/>
            <a:ext cx="4848759" cy="3628056"/>
          </a:xfrm>
          <a:prstGeom prst="rect">
            <a:avLst/>
          </a:prstGeom>
          <a:noFill/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504DEC-AC66-2625-0087-E34EA35AA0CF}"/>
              </a:ext>
            </a:extLst>
          </p:cNvPr>
          <p:cNvGraphicFramePr>
            <a:graphicFrameLocks noGrp="1"/>
          </p:cNvGraphicFramePr>
          <p:nvPr/>
        </p:nvGraphicFramePr>
        <p:xfrm>
          <a:off x="558835" y="1851014"/>
          <a:ext cx="4317965" cy="290410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17565">
                  <a:extLst>
                    <a:ext uri="{9D8B030D-6E8A-4147-A177-3AD203B41FA5}">
                      <a16:colId xmlns:a16="http://schemas.microsoft.com/office/drawing/2014/main" val="206072793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738026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537501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410297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MX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ective hop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MX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ective hop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789529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s-MX" sz="1600" b="1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s-MX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→S</a:t>
                      </a:r>
                      <a:r>
                        <a:rPr lang="es-MX" sz="1600" b="1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s-MX" sz="1600" b="1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s-MX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→S</a:t>
                      </a:r>
                      <a:r>
                        <a:rPr lang="es-MX" sz="1600" b="1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733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Mode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Overlap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Mode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Overlap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082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226(1865)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226(1865)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1312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209(1693)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223(1795)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401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207(1679)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222(1792)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351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222(1792)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207(1679)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55499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199(1596)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225(1797)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45715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223(1795)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122(908)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28849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122(908)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121(904)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5359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175(1416)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209(1693)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581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121(904)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224(1795)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5592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234(2025)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234(2025)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2913250"/>
                  </a:ext>
                </a:extLst>
              </a:tr>
            </a:tbl>
          </a:graphicData>
        </a:graphic>
      </p:graphicFrame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31A2AEB2-D786-F11B-98C0-A98723E30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34" y="5514468"/>
            <a:ext cx="11175965" cy="9328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Similar vibrational modes assists the energy transfer making it more efficient and faster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9285DB-4332-CAA1-4981-9AE7E1479C92}"/>
              </a:ext>
            </a:extLst>
          </p:cNvPr>
          <p:cNvGrpSpPr/>
          <p:nvPr/>
        </p:nvGrpSpPr>
        <p:grpSpPr>
          <a:xfrm>
            <a:off x="9725559" y="1287498"/>
            <a:ext cx="2630407" cy="1912562"/>
            <a:chOff x="9476114" y="1198397"/>
            <a:chExt cx="2630407" cy="19125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1528B9-1FBC-AE12-CBC0-D3B436B8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6966" y="1199384"/>
              <a:ext cx="1427735" cy="12409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8F0EF3-4C97-563C-55DB-AAC22F3A1A6A}"/>
                </a:ext>
              </a:extLst>
            </p:cNvPr>
            <p:cNvSpPr txBox="1"/>
            <p:nvPr/>
          </p:nvSpPr>
          <p:spPr>
            <a:xfrm>
              <a:off x="10454860" y="2454807"/>
              <a:ext cx="165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Hassiel</a:t>
              </a:r>
              <a:r>
                <a:rPr lang="en-US" dirty="0"/>
                <a:t> </a:t>
              </a:r>
              <a:r>
                <a:rPr lang="en-US" dirty="0" err="1"/>
                <a:t>Negrin-Yuvero</a:t>
              </a:r>
              <a:endParaRPr lang="en-US" dirty="0"/>
            </a:p>
          </p:txBody>
        </p:sp>
        <p:pic>
          <p:nvPicPr>
            <p:cNvPr id="8" name="Picture 2" descr="Victor Manuel Freixas Lemus">
              <a:extLst>
                <a:ext uri="{FF2B5EF4-FFF2-40B4-BE49-F238E27FC236}">
                  <a16:creationId xmlns:a16="http://schemas.microsoft.com/office/drawing/2014/main" id="{7330295F-08FE-BCEA-6470-A392CB3CD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0278" y="1198397"/>
              <a:ext cx="917063" cy="1241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2F9789-6F0C-A42A-51F1-A4C1ABA6F500}"/>
                </a:ext>
              </a:extLst>
            </p:cNvPr>
            <p:cNvSpPr txBox="1"/>
            <p:nvPr/>
          </p:nvSpPr>
          <p:spPr>
            <a:xfrm>
              <a:off x="9476114" y="2464628"/>
              <a:ext cx="917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Victor </a:t>
              </a:r>
              <a:r>
                <a:rPr lang="en-US" dirty="0" err="1"/>
                <a:t>Frexias</a:t>
              </a:r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DDA2DAC-41CF-4E06-A385-C2DBCBECA430}"/>
              </a:ext>
            </a:extLst>
          </p:cNvPr>
          <p:cNvSpPr/>
          <p:nvPr/>
        </p:nvSpPr>
        <p:spPr>
          <a:xfrm>
            <a:off x="908927" y="6552662"/>
            <a:ext cx="10648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Mukazhanova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Negrin-Yuvero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Frexias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 Fernandez-Alberti, S.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Tretiak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Sharifzadeh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J. Mater. Chem. C 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(2023)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38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5B3E-719F-D34E-B6D2-20D00D5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3834"/>
            <a:ext cx="11353800" cy="76473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Vibrational Excitations During Dynamics: trimer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31A2AEB2-D786-F11B-98C0-A98723E30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5595821"/>
            <a:ext cx="10515600" cy="9328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Activated vibrational modes are different from dimer case</a:t>
            </a:r>
          </a:p>
        </p:txBody>
      </p:sp>
      <p:grpSp>
        <p:nvGrpSpPr>
          <p:cNvPr id="3" name="Grupo 134">
            <a:extLst>
              <a:ext uri="{FF2B5EF4-FFF2-40B4-BE49-F238E27FC236}">
                <a16:creationId xmlns:a16="http://schemas.microsoft.com/office/drawing/2014/main" id="{38896C92-8F7F-2CCB-4422-9B9FAED44951}"/>
              </a:ext>
            </a:extLst>
          </p:cNvPr>
          <p:cNvGrpSpPr/>
          <p:nvPr/>
        </p:nvGrpSpPr>
        <p:grpSpPr>
          <a:xfrm>
            <a:off x="5890592" y="1368563"/>
            <a:ext cx="4476336" cy="3711582"/>
            <a:chOff x="0" y="0"/>
            <a:chExt cx="6438902" cy="6191251"/>
          </a:xfrm>
        </p:grpSpPr>
        <p:grpSp>
          <p:nvGrpSpPr>
            <p:cNvPr id="4" name="Grupo 132">
              <a:extLst>
                <a:ext uri="{FF2B5EF4-FFF2-40B4-BE49-F238E27FC236}">
                  <a16:creationId xmlns:a16="http://schemas.microsoft.com/office/drawing/2014/main" id="{8EAA9462-52A9-E47E-A7BA-B00EFF2A871F}"/>
                </a:ext>
              </a:extLst>
            </p:cNvPr>
            <p:cNvGrpSpPr/>
            <p:nvPr/>
          </p:nvGrpSpPr>
          <p:grpSpPr>
            <a:xfrm>
              <a:off x="0" y="0"/>
              <a:ext cx="6438902" cy="6191251"/>
              <a:chOff x="0" y="0"/>
              <a:chExt cx="6438902" cy="6191251"/>
            </a:xfrm>
          </p:grpSpPr>
          <p:grpSp>
            <p:nvGrpSpPr>
              <p:cNvPr id="8" name="Grupo 130">
                <a:extLst>
                  <a:ext uri="{FF2B5EF4-FFF2-40B4-BE49-F238E27FC236}">
                    <a16:creationId xmlns:a16="http://schemas.microsoft.com/office/drawing/2014/main" id="{B96F7AA1-5B0A-E903-7238-06064EC7BAB7}"/>
                  </a:ext>
                </a:extLst>
              </p:cNvPr>
              <p:cNvGrpSpPr/>
              <p:nvPr/>
            </p:nvGrpSpPr>
            <p:grpSpPr>
              <a:xfrm>
                <a:off x="0" y="0"/>
                <a:ext cx="6438902" cy="6191251"/>
                <a:chOff x="0" y="0"/>
                <a:chExt cx="6438902" cy="6191251"/>
              </a:xfrm>
            </p:grpSpPr>
            <p:grpSp>
              <p:nvGrpSpPr>
                <p:cNvPr id="11" name="Grupo 23">
                  <a:extLst>
                    <a:ext uri="{FF2B5EF4-FFF2-40B4-BE49-F238E27FC236}">
                      <a16:creationId xmlns:a16="http://schemas.microsoft.com/office/drawing/2014/main" id="{8597CC67-8DD8-EF58-7279-A55A87D35EF4}"/>
                    </a:ext>
                  </a:extLst>
                </p:cNvPr>
                <p:cNvGrpSpPr/>
                <p:nvPr/>
              </p:nvGrpSpPr>
              <p:grpSpPr>
                <a:xfrm>
                  <a:off x="95250" y="357772"/>
                  <a:ext cx="6241416" cy="2594978"/>
                  <a:chOff x="0" y="40124"/>
                  <a:chExt cx="9727743" cy="3069424"/>
                </a:xfrm>
              </p:grpSpPr>
              <p:grpSp>
                <p:nvGrpSpPr>
                  <p:cNvPr id="40" name="Grupo 16">
                    <a:extLst>
                      <a:ext uri="{FF2B5EF4-FFF2-40B4-BE49-F238E27FC236}">
                        <a16:creationId xmlns:a16="http://schemas.microsoft.com/office/drawing/2014/main" id="{899631C1-1701-6C3A-EC0E-6E4452754E8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0124"/>
                    <a:ext cx="2176299" cy="2957690"/>
                    <a:chOff x="0" y="40124"/>
                    <a:chExt cx="2176299" cy="2957690"/>
                  </a:xfrm>
                </p:grpSpPr>
                <p:pic>
                  <p:nvPicPr>
                    <p:cNvPr id="50" name="Imagen 17">
                      <a:extLst>
                        <a:ext uri="{FF2B5EF4-FFF2-40B4-BE49-F238E27FC236}">
                          <a16:creationId xmlns:a16="http://schemas.microsoft.com/office/drawing/2014/main" id="{2916F930-FDD6-BCBE-DE15-2E6F97AAE8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19644" t="40972" r="19741" b="14930"/>
                    <a:stretch/>
                  </p:blipFill>
                  <p:spPr>
                    <a:xfrm>
                      <a:off x="0" y="40124"/>
                      <a:ext cx="2163600" cy="88495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Imagen 18">
                      <a:extLst>
                        <a:ext uri="{FF2B5EF4-FFF2-40B4-BE49-F238E27FC236}">
                          <a16:creationId xmlns:a16="http://schemas.microsoft.com/office/drawing/2014/main" id="{5F5DE053-3DB5-FB88-B48A-59FEF32B78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19742" t="40625" r="20229" b="14930"/>
                    <a:stretch/>
                  </p:blipFill>
                  <p:spPr>
                    <a:xfrm>
                      <a:off x="0" y="1068823"/>
                      <a:ext cx="2163600" cy="9006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Imagen 19">
                      <a:extLst>
                        <a:ext uri="{FF2B5EF4-FFF2-40B4-BE49-F238E27FC236}">
                          <a16:creationId xmlns:a16="http://schemas.microsoft.com/office/drawing/2014/main" id="{0A110C54-9412-81E5-3762-2D4822E727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20132" t="37500" r="20816" b="15104"/>
                    <a:stretch/>
                  </p:blipFill>
                  <p:spPr>
                    <a:xfrm>
                      <a:off x="12699" y="2021512"/>
                      <a:ext cx="2163600" cy="97630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1" name="Imagen 22">
                    <a:extLst>
                      <a:ext uri="{FF2B5EF4-FFF2-40B4-BE49-F238E27FC236}">
                        <a16:creationId xmlns:a16="http://schemas.microsoft.com/office/drawing/2014/main" id="{AD867E26-7AD6-EDAA-0543-0DDCBF3532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0815" t="38889" r="21499" b="13542"/>
                  <a:stretch/>
                </p:blipFill>
                <p:spPr>
                  <a:xfrm>
                    <a:off x="2518981" y="1016753"/>
                    <a:ext cx="2167200" cy="1004759"/>
                  </a:xfrm>
                  <a:prstGeom prst="rect">
                    <a:avLst/>
                  </a:prstGeom>
                </p:spPr>
              </p:pic>
              <p:grpSp>
                <p:nvGrpSpPr>
                  <p:cNvPr id="42" name="Grupo 24">
                    <a:extLst>
                      <a:ext uri="{FF2B5EF4-FFF2-40B4-BE49-F238E27FC236}">
                        <a16:creationId xmlns:a16="http://schemas.microsoft.com/office/drawing/2014/main" id="{26A2335F-2C73-8D2B-1D52-79332EF89FE4}"/>
                      </a:ext>
                    </a:extLst>
                  </p:cNvPr>
                  <p:cNvGrpSpPr/>
                  <p:nvPr/>
                </p:nvGrpSpPr>
                <p:grpSpPr>
                  <a:xfrm>
                    <a:off x="5028863" y="99853"/>
                    <a:ext cx="2176299" cy="3009695"/>
                    <a:chOff x="5028863" y="99853"/>
                    <a:chExt cx="2176299" cy="3009695"/>
                  </a:xfrm>
                </p:grpSpPr>
                <p:pic>
                  <p:nvPicPr>
                    <p:cNvPr id="47" name="Imagen 25">
                      <a:extLst>
                        <a:ext uri="{FF2B5EF4-FFF2-40B4-BE49-F238E27FC236}">
                          <a16:creationId xmlns:a16="http://schemas.microsoft.com/office/drawing/2014/main" id="{A0399BB3-B845-D64E-2843-704490051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9936" t="41493" r="20620" b="13889"/>
                    <a:stretch/>
                  </p:blipFill>
                  <p:spPr>
                    <a:xfrm>
                      <a:off x="5028863" y="99853"/>
                      <a:ext cx="2163600" cy="91304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Imagen 26">
                      <a:extLst>
                        <a:ext uri="{FF2B5EF4-FFF2-40B4-BE49-F238E27FC236}">
                          <a16:creationId xmlns:a16="http://schemas.microsoft.com/office/drawing/2014/main" id="{7F33E15A-FB36-E639-6B9C-0FB288DEE5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9546" t="41146" r="20425" b="16146"/>
                    <a:stretch/>
                  </p:blipFill>
                  <p:spPr>
                    <a:xfrm>
                      <a:off x="5041562" y="1084437"/>
                      <a:ext cx="2163600" cy="8654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Imagen 27">
                      <a:extLst>
                        <a:ext uri="{FF2B5EF4-FFF2-40B4-BE49-F238E27FC236}">
                          <a16:creationId xmlns:a16="http://schemas.microsoft.com/office/drawing/2014/main" id="{D0A30F5B-7C61-8C01-4D96-F513B1697E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21205" t="39584" r="22181" b="13367"/>
                    <a:stretch/>
                  </p:blipFill>
                  <p:spPr>
                    <a:xfrm>
                      <a:off x="5041562" y="2098625"/>
                      <a:ext cx="2163600" cy="10109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3" name="Grupo 28">
                    <a:extLst>
                      <a:ext uri="{FF2B5EF4-FFF2-40B4-BE49-F238E27FC236}">
                        <a16:creationId xmlns:a16="http://schemas.microsoft.com/office/drawing/2014/main" id="{84ACC142-2E37-92E8-9EBE-A4D72230E2EA}"/>
                      </a:ext>
                    </a:extLst>
                  </p:cNvPr>
                  <p:cNvGrpSpPr/>
                  <p:nvPr/>
                </p:nvGrpSpPr>
                <p:grpSpPr>
                  <a:xfrm>
                    <a:off x="7535145" y="72273"/>
                    <a:ext cx="2192598" cy="2907782"/>
                    <a:chOff x="7535145" y="72273"/>
                    <a:chExt cx="2192598" cy="2907782"/>
                  </a:xfrm>
                </p:grpSpPr>
                <p:pic>
                  <p:nvPicPr>
                    <p:cNvPr id="44" name="Imagen 29">
                      <a:extLst>
                        <a:ext uri="{FF2B5EF4-FFF2-40B4-BE49-F238E27FC236}">
                          <a16:creationId xmlns:a16="http://schemas.microsoft.com/office/drawing/2014/main" id="{F318BCB3-D0FE-52EF-4234-57DE5FA400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l="20770" t="40625" r="20805" b="12733"/>
                    <a:stretch/>
                  </p:blipFill>
                  <p:spPr>
                    <a:xfrm>
                      <a:off x="7535145" y="72273"/>
                      <a:ext cx="2163600" cy="9710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Imagen 30">
                      <a:extLst>
                        <a:ext uri="{FF2B5EF4-FFF2-40B4-BE49-F238E27FC236}">
                          <a16:creationId xmlns:a16="http://schemas.microsoft.com/office/drawing/2014/main" id="{2CBE9E0D-84A7-C7BA-41B9-0EA5F58F92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1"/>
                    <a:srcRect l="19616" t="41371" r="19966" b="16278"/>
                    <a:stretch/>
                  </p:blipFill>
                  <p:spPr>
                    <a:xfrm>
                      <a:off x="7560543" y="1084437"/>
                      <a:ext cx="2167200" cy="854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Imagen 31">
                      <a:extLst>
                        <a:ext uri="{FF2B5EF4-FFF2-40B4-BE49-F238E27FC236}">
                          <a16:creationId xmlns:a16="http://schemas.microsoft.com/office/drawing/2014/main" id="{1F41451E-7709-BF97-B335-43B0F7AE22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/>
                    <a:srcRect l="19931" t="40065" r="20805" b="16651"/>
                    <a:stretch/>
                  </p:blipFill>
                  <p:spPr>
                    <a:xfrm>
                      <a:off x="7560543" y="2091639"/>
                      <a:ext cx="2163600" cy="88841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" name="Grupo 21">
                  <a:extLst>
                    <a:ext uri="{FF2B5EF4-FFF2-40B4-BE49-F238E27FC236}">
                      <a16:creationId xmlns:a16="http://schemas.microsoft.com/office/drawing/2014/main" id="{510D9947-BF81-2585-18C2-D7B4BFA3653D}"/>
                    </a:ext>
                  </a:extLst>
                </p:cNvPr>
                <p:cNvGrpSpPr/>
                <p:nvPr/>
              </p:nvGrpSpPr>
              <p:grpSpPr>
                <a:xfrm>
                  <a:off x="0" y="3571875"/>
                  <a:ext cx="6438902" cy="2619376"/>
                  <a:chOff x="0" y="0"/>
                  <a:chExt cx="9537310" cy="2966517"/>
                </a:xfrm>
              </p:grpSpPr>
              <p:grpSp>
                <p:nvGrpSpPr>
                  <p:cNvPr id="23" name="Grupo 33">
                    <a:extLst>
                      <a:ext uri="{FF2B5EF4-FFF2-40B4-BE49-F238E27FC236}">
                        <a16:creationId xmlns:a16="http://schemas.microsoft.com/office/drawing/2014/main" id="{2921D297-6E72-11A0-24AD-99AFBD750EA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34057"/>
                    <a:ext cx="2196000" cy="2864897"/>
                    <a:chOff x="0" y="34057"/>
                    <a:chExt cx="2196000" cy="2864897"/>
                  </a:xfrm>
                </p:grpSpPr>
                <p:pic>
                  <p:nvPicPr>
                    <p:cNvPr id="37" name="Imagen 34">
                      <a:extLst>
                        <a:ext uri="{FF2B5EF4-FFF2-40B4-BE49-F238E27FC236}">
                          <a16:creationId xmlns:a16="http://schemas.microsoft.com/office/drawing/2014/main" id="{19873D81-75FA-AD8E-5B97-FA0B932CCD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3"/>
                    <a:srcRect l="18986" t="41371" r="20072" b="15532"/>
                    <a:stretch/>
                  </p:blipFill>
                  <p:spPr>
                    <a:xfrm>
                      <a:off x="18752" y="34057"/>
                      <a:ext cx="2163600" cy="8602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Imagen 35">
                      <a:extLst>
                        <a:ext uri="{FF2B5EF4-FFF2-40B4-BE49-F238E27FC236}">
                          <a16:creationId xmlns:a16="http://schemas.microsoft.com/office/drawing/2014/main" id="{4A2D4E79-4030-9E01-4E3F-C666F811DC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4"/>
                    <a:srcRect l="18357" t="39133" r="19861" b="16091"/>
                    <a:stretch/>
                  </p:blipFill>
                  <p:spPr>
                    <a:xfrm>
                      <a:off x="0" y="1009413"/>
                      <a:ext cx="2196000" cy="8948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Imagen 43">
                      <a:extLst>
                        <a:ext uri="{FF2B5EF4-FFF2-40B4-BE49-F238E27FC236}">
                          <a16:creationId xmlns:a16="http://schemas.microsoft.com/office/drawing/2014/main" id="{4A3AC65C-F5C8-A085-76E0-4DCE5F60D9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5"/>
                    <a:srcRect l="19091" t="39692" r="20176" b="16465"/>
                    <a:stretch/>
                  </p:blipFill>
                  <p:spPr>
                    <a:xfrm>
                      <a:off x="28800" y="2019348"/>
                      <a:ext cx="2167200" cy="8796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4" name="Grupo 44">
                    <a:extLst>
                      <a:ext uri="{FF2B5EF4-FFF2-40B4-BE49-F238E27FC236}">
                        <a16:creationId xmlns:a16="http://schemas.microsoft.com/office/drawing/2014/main" id="{A2F0D04C-CE5B-7BDB-92EB-70DF85D2DDDA}"/>
                      </a:ext>
                    </a:extLst>
                  </p:cNvPr>
                  <p:cNvGrpSpPr/>
                  <p:nvPr/>
                </p:nvGrpSpPr>
                <p:grpSpPr>
                  <a:xfrm>
                    <a:off x="2470404" y="34057"/>
                    <a:ext cx="2163600" cy="2932460"/>
                    <a:chOff x="2470404" y="34057"/>
                    <a:chExt cx="2163600" cy="2932460"/>
                  </a:xfrm>
                </p:grpSpPr>
                <p:pic>
                  <p:nvPicPr>
                    <p:cNvPr id="34" name="Imagen 45">
                      <a:extLst>
                        <a:ext uri="{FF2B5EF4-FFF2-40B4-BE49-F238E27FC236}">
                          <a16:creationId xmlns:a16="http://schemas.microsoft.com/office/drawing/2014/main" id="{67CEDC48-E54D-CEF0-B70E-9D22150DF5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/>
                    <a:srcRect l="20141" t="41370" r="20071" b="14973"/>
                    <a:stretch/>
                  </p:blipFill>
                  <p:spPr>
                    <a:xfrm>
                      <a:off x="2470404" y="34057"/>
                      <a:ext cx="2163600" cy="88821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Imagen 46">
                      <a:extLst>
                        <a:ext uri="{FF2B5EF4-FFF2-40B4-BE49-F238E27FC236}">
                          <a16:creationId xmlns:a16="http://schemas.microsoft.com/office/drawing/2014/main" id="{C23A31AC-4B5B-C30B-6D1D-2E28A38439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7"/>
                    <a:srcRect l="19931" t="40625" r="20175" b="15905"/>
                    <a:stretch/>
                  </p:blipFill>
                  <p:spPr>
                    <a:xfrm>
                      <a:off x="2470404" y="1035689"/>
                      <a:ext cx="2163600" cy="88287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Imagen 47">
                      <a:extLst>
                        <a:ext uri="{FF2B5EF4-FFF2-40B4-BE49-F238E27FC236}">
                          <a16:creationId xmlns:a16="http://schemas.microsoft.com/office/drawing/2014/main" id="{0D75C69F-A1ED-7542-F3CF-F8CFF5425FB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/>
                    <a:srcRect l="21189" t="36334" r="21749" b="14786"/>
                    <a:stretch/>
                  </p:blipFill>
                  <p:spPr>
                    <a:xfrm>
                      <a:off x="2470404" y="1924489"/>
                      <a:ext cx="2163600" cy="104202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" name="Grupo 48">
                    <a:extLst>
                      <a:ext uri="{FF2B5EF4-FFF2-40B4-BE49-F238E27FC236}">
                        <a16:creationId xmlns:a16="http://schemas.microsoft.com/office/drawing/2014/main" id="{B3ACCF9C-E2FD-57ED-66BE-53F3177454D8}"/>
                      </a:ext>
                    </a:extLst>
                  </p:cNvPr>
                  <p:cNvGrpSpPr/>
                  <p:nvPr/>
                </p:nvGrpSpPr>
                <p:grpSpPr>
                  <a:xfrm>
                    <a:off x="4908408" y="0"/>
                    <a:ext cx="2177249" cy="2898954"/>
                    <a:chOff x="4908408" y="0"/>
                    <a:chExt cx="2177249" cy="2898954"/>
                  </a:xfrm>
                </p:grpSpPr>
                <p:pic>
                  <p:nvPicPr>
                    <p:cNvPr id="30" name="Imagen 49">
                      <a:extLst>
                        <a:ext uri="{FF2B5EF4-FFF2-40B4-BE49-F238E27FC236}">
                          <a16:creationId xmlns:a16="http://schemas.microsoft.com/office/drawing/2014/main" id="{BE7A5CFA-6D7E-F758-E976-5D637868FD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9"/>
                    <a:srcRect l="20141" t="39879" r="19966" b="14412"/>
                    <a:stretch/>
                  </p:blipFill>
                  <p:spPr>
                    <a:xfrm>
                      <a:off x="4922057" y="0"/>
                      <a:ext cx="2163600" cy="9283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Imagen 50">
                      <a:extLst>
                        <a:ext uri="{FF2B5EF4-FFF2-40B4-BE49-F238E27FC236}">
                          <a16:creationId xmlns:a16="http://schemas.microsoft.com/office/drawing/2014/main" id="{9C859A93-960B-54ED-A3E0-0207E58F7FD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/>
                    <a:srcRect l="19931" t="40625" r="19966" b="15532"/>
                    <a:stretch/>
                  </p:blipFill>
                  <p:spPr>
                    <a:xfrm>
                      <a:off x="4908408" y="1035689"/>
                      <a:ext cx="2163600" cy="8873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Imagen 51">
                      <a:extLst>
                        <a:ext uri="{FF2B5EF4-FFF2-40B4-BE49-F238E27FC236}">
                          <a16:creationId xmlns:a16="http://schemas.microsoft.com/office/drawing/2014/main" id="{01046B5E-756D-9625-BC3A-CF16AB773D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/>
                    <a:srcRect l="20036" t="39505" r="20700" b="16652"/>
                    <a:stretch/>
                  </p:blipFill>
                  <p:spPr>
                    <a:xfrm>
                      <a:off x="4908408" y="1999049"/>
                      <a:ext cx="2163600" cy="89990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" name="Grupo 52">
                    <a:extLst>
                      <a:ext uri="{FF2B5EF4-FFF2-40B4-BE49-F238E27FC236}">
                        <a16:creationId xmlns:a16="http://schemas.microsoft.com/office/drawing/2014/main" id="{B2DDB9CA-77AF-B0C6-57C2-6E27432616FD}"/>
                      </a:ext>
                    </a:extLst>
                  </p:cNvPr>
                  <p:cNvGrpSpPr/>
                  <p:nvPr/>
                </p:nvGrpSpPr>
                <p:grpSpPr>
                  <a:xfrm>
                    <a:off x="7373710" y="34057"/>
                    <a:ext cx="2163600" cy="2909410"/>
                    <a:chOff x="7373710" y="34057"/>
                    <a:chExt cx="2163600" cy="2909410"/>
                  </a:xfrm>
                </p:grpSpPr>
                <p:pic>
                  <p:nvPicPr>
                    <p:cNvPr id="27" name="Imagen 53">
                      <a:extLst>
                        <a:ext uri="{FF2B5EF4-FFF2-40B4-BE49-F238E27FC236}">
                          <a16:creationId xmlns:a16="http://schemas.microsoft.com/office/drawing/2014/main" id="{E7232123-1926-9333-A39E-262BAF965F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2"/>
                    <a:srcRect l="20245" t="41558" r="19965" b="15345"/>
                    <a:stretch/>
                  </p:blipFill>
                  <p:spPr>
                    <a:xfrm>
                      <a:off x="7373710" y="34057"/>
                      <a:ext cx="2163600" cy="87682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Imagen 54">
                      <a:extLst>
                        <a:ext uri="{FF2B5EF4-FFF2-40B4-BE49-F238E27FC236}">
                          <a16:creationId xmlns:a16="http://schemas.microsoft.com/office/drawing/2014/main" id="{A7AF37D3-1B9D-CD0A-539D-C745F8DDF3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3"/>
                    <a:srcRect l="20456" t="41372" r="20910" b="15532"/>
                    <a:stretch/>
                  </p:blipFill>
                  <p:spPr>
                    <a:xfrm>
                      <a:off x="7373710" y="1035689"/>
                      <a:ext cx="2163600" cy="8940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" name="Imagen 55">
                      <a:extLst>
                        <a:ext uri="{FF2B5EF4-FFF2-40B4-BE49-F238E27FC236}">
                          <a16:creationId xmlns:a16="http://schemas.microsoft.com/office/drawing/2014/main" id="{8534DB66-9DCE-F403-C284-FAFF5B2E85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4"/>
                    <a:srcRect l="19721" t="39692" r="20280" b="16465"/>
                    <a:stretch/>
                  </p:blipFill>
                  <p:spPr>
                    <a:xfrm>
                      <a:off x="7373710" y="2054575"/>
                      <a:ext cx="2163600" cy="88889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" name="Cuadro de texto 56">
                  <a:extLst>
                    <a:ext uri="{FF2B5EF4-FFF2-40B4-BE49-F238E27FC236}">
                      <a16:creationId xmlns:a16="http://schemas.microsoft.com/office/drawing/2014/main" id="{8C58AEBF-78C0-A9BD-7ABF-AC6B4EB7EC92}"/>
                    </a:ext>
                  </a:extLst>
                </p:cNvPr>
                <p:cNvSpPr txBox="1"/>
                <p:nvPr/>
              </p:nvSpPr>
              <p:spPr>
                <a:xfrm>
                  <a:off x="314325" y="0"/>
                  <a:ext cx="876935" cy="91186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s-MX" sz="11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Mode # 256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Cuadro de texto 57">
                  <a:extLst>
                    <a:ext uri="{FF2B5EF4-FFF2-40B4-BE49-F238E27FC236}">
                      <a16:creationId xmlns:a16="http://schemas.microsoft.com/office/drawing/2014/main" id="{125CA06D-7033-6780-30AE-230DC50886FF}"/>
                    </a:ext>
                  </a:extLst>
                </p:cNvPr>
                <p:cNvSpPr txBox="1"/>
                <p:nvPr/>
              </p:nvSpPr>
              <p:spPr>
                <a:xfrm>
                  <a:off x="1971675" y="9525"/>
                  <a:ext cx="876935" cy="91186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s-MX" sz="11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Mode # 257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Cuadro de texto 58">
                  <a:extLst>
                    <a:ext uri="{FF2B5EF4-FFF2-40B4-BE49-F238E27FC236}">
                      <a16:creationId xmlns:a16="http://schemas.microsoft.com/office/drawing/2014/main" id="{95B87003-4491-8B1B-1075-7CE1536BE256}"/>
                    </a:ext>
                  </a:extLst>
                </p:cNvPr>
                <p:cNvSpPr txBox="1"/>
                <p:nvPr/>
              </p:nvSpPr>
              <p:spPr>
                <a:xfrm>
                  <a:off x="3533775" y="0"/>
                  <a:ext cx="876935" cy="91186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s-MX" sz="11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Mode # 258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Cuadro de texto 59">
                  <a:extLst>
                    <a:ext uri="{FF2B5EF4-FFF2-40B4-BE49-F238E27FC236}">
                      <a16:creationId xmlns:a16="http://schemas.microsoft.com/office/drawing/2014/main" id="{5F3D06D8-E489-39C7-3514-B6D2A1CAC9D2}"/>
                    </a:ext>
                  </a:extLst>
                </p:cNvPr>
                <p:cNvSpPr txBox="1"/>
                <p:nvPr/>
              </p:nvSpPr>
              <p:spPr>
                <a:xfrm>
                  <a:off x="5124450" y="0"/>
                  <a:ext cx="876935" cy="91186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s-MX" sz="11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Mode # 259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Cuadro de texto 62">
                  <a:extLst>
                    <a:ext uri="{FF2B5EF4-FFF2-40B4-BE49-F238E27FC236}">
                      <a16:creationId xmlns:a16="http://schemas.microsoft.com/office/drawing/2014/main" id="{E6B69AF6-7A11-7A74-7DE6-70FA40E75184}"/>
                    </a:ext>
                  </a:extLst>
                </p:cNvPr>
                <p:cNvSpPr txBox="1"/>
                <p:nvPr/>
              </p:nvSpPr>
              <p:spPr>
                <a:xfrm>
                  <a:off x="266700" y="3209925"/>
                  <a:ext cx="876935" cy="91186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s-MX" sz="11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Mode # 262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Cuadro de texto 63">
                  <a:extLst>
                    <a:ext uri="{FF2B5EF4-FFF2-40B4-BE49-F238E27FC236}">
                      <a16:creationId xmlns:a16="http://schemas.microsoft.com/office/drawing/2014/main" id="{FDEDD3D0-5942-A812-089E-6DCF0EE5860B}"/>
                    </a:ext>
                  </a:extLst>
                </p:cNvPr>
                <p:cNvSpPr txBox="1"/>
                <p:nvPr/>
              </p:nvSpPr>
              <p:spPr>
                <a:xfrm>
                  <a:off x="1895475" y="3219450"/>
                  <a:ext cx="876935" cy="91186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s-MX" sz="11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Mode # 265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Cuadro de texto 128">
                  <a:extLst>
                    <a:ext uri="{FF2B5EF4-FFF2-40B4-BE49-F238E27FC236}">
                      <a16:creationId xmlns:a16="http://schemas.microsoft.com/office/drawing/2014/main" id="{60CA4BC5-400C-6B03-40E1-8A32E5A7F0B6}"/>
                    </a:ext>
                  </a:extLst>
                </p:cNvPr>
                <p:cNvSpPr txBox="1"/>
                <p:nvPr/>
              </p:nvSpPr>
              <p:spPr>
                <a:xfrm>
                  <a:off x="3543300" y="3209925"/>
                  <a:ext cx="876935" cy="91186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s-MX" sz="11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Mode # 316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Cuadro de texto 129">
                  <a:extLst>
                    <a:ext uri="{FF2B5EF4-FFF2-40B4-BE49-F238E27FC236}">
                      <a16:creationId xmlns:a16="http://schemas.microsoft.com/office/drawing/2014/main" id="{29564336-9FB9-693E-23D2-C75872C34F73}"/>
                    </a:ext>
                  </a:extLst>
                </p:cNvPr>
                <p:cNvSpPr txBox="1"/>
                <p:nvPr/>
              </p:nvSpPr>
              <p:spPr>
                <a:xfrm>
                  <a:off x="5200650" y="3209925"/>
                  <a:ext cx="876935" cy="91186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s-MX" sz="11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Mode # 325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0" name="Imagen 24">
                <a:extLst>
                  <a:ext uri="{FF2B5EF4-FFF2-40B4-BE49-F238E27FC236}">
                    <a16:creationId xmlns:a16="http://schemas.microsoft.com/office/drawing/2014/main" id="{35DE5A51-DB38-2523-D6ED-B67C7F57A0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55" t="40625" r="20490" b="16651"/>
              <a:stretch/>
            </p:blipFill>
            <p:spPr>
              <a:xfrm>
                <a:off x="1724025" y="2114550"/>
                <a:ext cx="1390650" cy="704850"/>
              </a:xfrm>
              <a:prstGeom prst="rect">
                <a:avLst/>
              </a:prstGeom>
            </p:spPr>
          </p:pic>
        </p:grpSp>
        <p:pic>
          <p:nvPicPr>
            <p:cNvPr id="6" name="Imagen 26">
              <a:extLst>
                <a:ext uri="{FF2B5EF4-FFF2-40B4-BE49-F238E27FC236}">
                  <a16:creationId xmlns:a16="http://schemas.microsoft.com/office/drawing/2014/main" id="{7344B2A5-9693-A12E-4FE7-DE3F20929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0" t="41371" r="20490" b="14039"/>
            <a:stretch/>
          </p:blipFill>
          <p:spPr>
            <a:xfrm>
              <a:off x="1714500" y="371475"/>
              <a:ext cx="1343025" cy="760730"/>
            </a:xfrm>
            <a:prstGeom prst="rect">
              <a:avLst/>
            </a:prstGeom>
          </p:spPr>
        </p:pic>
      </p:grp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FA4E3A39-5156-43CC-4FD8-F146966681DF}"/>
              </a:ext>
            </a:extLst>
          </p:cNvPr>
          <p:cNvGraphicFramePr>
            <a:graphicFrameLocks noGrp="1"/>
          </p:cNvGraphicFramePr>
          <p:nvPr/>
        </p:nvGraphicFramePr>
        <p:xfrm>
          <a:off x="101632" y="1735245"/>
          <a:ext cx="5815853" cy="29133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96648">
                  <a:extLst>
                    <a:ext uri="{9D8B030D-6E8A-4147-A177-3AD203B41FA5}">
                      <a16:colId xmlns:a16="http://schemas.microsoft.com/office/drawing/2014/main" val="3194738187"/>
                    </a:ext>
                  </a:extLst>
                </a:gridCol>
                <a:gridCol w="849690">
                  <a:extLst>
                    <a:ext uri="{9D8B030D-6E8A-4147-A177-3AD203B41FA5}">
                      <a16:colId xmlns:a16="http://schemas.microsoft.com/office/drawing/2014/main" val="2284830899"/>
                    </a:ext>
                  </a:extLst>
                </a:gridCol>
                <a:gridCol w="1124138">
                  <a:extLst>
                    <a:ext uri="{9D8B030D-6E8A-4147-A177-3AD203B41FA5}">
                      <a16:colId xmlns:a16="http://schemas.microsoft.com/office/drawing/2014/main" val="929386916"/>
                    </a:ext>
                  </a:extLst>
                </a:gridCol>
                <a:gridCol w="764177">
                  <a:extLst>
                    <a:ext uri="{9D8B030D-6E8A-4147-A177-3AD203B41FA5}">
                      <a16:colId xmlns:a16="http://schemas.microsoft.com/office/drawing/2014/main" val="310724806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8680270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18170047"/>
                    </a:ext>
                  </a:extLst>
                </a:gridCol>
              </a:tblGrid>
              <a:tr h="211839"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Effective hops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14045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 dirty="0">
                          <a:effectLst/>
                        </a:rPr>
                        <a:t>S</a:t>
                      </a:r>
                      <a:r>
                        <a:rPr lang="es-MX" sz="1600" b="1" baseline="-25000" dirty="0">
                          <a:effectLst/>
                        </a:rPr>
                        <a:t>4</a:t>
                      </a:r>
                      <a:r>
                        <a:rPr lang="es-MX" sz="1600" b="1" dirty="0">
                          <a:effectLst/>
                        </a:rPr>
                        <a:t>→S</a:t>
                      </a:r>
                      <a:r>
                        <a:rPr lang="es-MX" sz="1600" b="1" baseline="-25000" dirty="0">
                          <a:effectLst/>
                        </a:rPr>
                        <a:t>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 dirty="0">
                          <a:effectLst/>
                        </a:rPr>
                        <a:t>S</a:t>
                      </a:r>
                      <a:r>
                        <a:rPr lang="es-MX" sz="1600" b="1" baseline="-25000" dirty="0">
                          <a:effectLst/>
                        </a:rPr>
                        <a:t>3</a:t>
                      </a:r>
                      <a:r>
                        <a:rPr lang="es-MX" sz="1600" b="1" dirty="0">
                          <a:effectLst/>
                        </a:rPr>
                        <a:t>→S</a:t>
                      </a:r>
                      <a:r>
                        <a:rPr lang="es-MX" sz="1600" b="1" baseline="-25000" dirty="0">
                          <a:effectLst/>
                        </a:rPr>
                        <a:t>2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 dirty="0">
                          <a:effectLst/>
                        </a:rPr>
                        <a:t>S</a:t>
                      </a:r>
                      <a:r>
                        <a:rPr lang="es-MX" sz="1600" b="1" baseline="-25000" dirty="0">
                          <a:effectLst/>
                        </a:rPr>
                        <a:t>2</a:t>
                      </a:r>
                      <a:r>
                        <a:rPr lang="es-MX" sz="1600" b="1" dirty="0">
                          <a:effectLst/>
                        </a:rPr>
                        <a:t>→S</a:t>
                      </a:r>
                      <a:r>
                        <a:rPr lang="es-MX" sz="1600" b="1" baseline="-25000" dirty="0">
                          <a:effectLst/>
                        </a:rPr>
                        <a:t>1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9497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Mode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Overlap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Mode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Overlap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Mode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Overlap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8600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259 (1410)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 (1402)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 (1402)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072363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325 (1763)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265 (1431)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265 (1431)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78158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 (1408)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316 (1719)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316 (1719)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20780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265 (1432)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259 (1410)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258 (1408)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351486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262 (1419)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258 (1408)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259 (1410)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45885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 (1428)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 (1647)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310 (1647)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062677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261 (1418</a:t>
                      </a: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274 (1480)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274 (1480)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0237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294 (1580)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261 (1418)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271 (1476)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62707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286 (1524)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271 (1476)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261 (1418)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46429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244 (1335)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 (1525)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 (1428)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285410"/>
                  </a:ext>
                </a:extLst>
              </a:tr>
            </a:tbl>
          </a:graphicData>
        </a:graphic>
      </p:graphicFrame>
      <p:grpSp>
        <p:nvGrpSpPr>
          <p:cNvPr id="56" name="Group 55">
            <a:extLst>
              <a:ext uri="{FF2B5EF4-FFF2-40B4-BE49-F238E27FC236}">
                <a16:creationId xmlns:a16="http://schemas.microsoft.com/office/drawing/2014/main" id="{C0A3CB23-7A1A-B16E-F5DF-BB7EA20B5ED4}"/>
              </a:ext>
            </a:extLst>
          </p:cNvPr>
          <p:cNvGrpSpPr/>
          <p:nvPr/>
        </p:nvGrpSpPr>
        <p:grpSpPr>
          <a:xfrm>
            <a:off x="1825072" y="2435043"/>
            <a:ext cx="3389809" cy="2376535"/>
            <a:chOff x="1825072" y="2435043"/>
            <a:chExt cx="3389809" cy="237653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1DEF94-F829-6F1D-C879-0FE9CD29CC30}"/>
                </a:ext>
              </a:extLst>
            </p:cNvPr>
            <p:cNvSpPr/>
            <p:nvPr/>
          </p:nvSpPr>
          <p:spPr>
            <a:xfrm>
              <a:off x="1825072" y="2435043"/>
              <a:ext cx="1527728" cy="2365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28E8181-7258-07BA-7D0F-E28E06F155D8}"/>
                </a:ext>
              </a:extLst>
            </p:cNvPr>
            <p:cNvSpPr/>
            <p:nvPr/>
          </p:nvSpPr>
          <p:spPr>
            <a:xfrm>
              <a:off x="3687153" y="2446020"/>
              <a:ext cx="1527728" cy="2365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2ACC0E1-B07B-2044-43A6-412FB4669937}"/>
              </a:ext>
            </a:extLst>
          </p:cNvPr>
          <p:cNvSpPr/>
          <p:nvPr/>
        </p:nvSpPr>
        <p:spPr>
          <a:xfrm>
            <a:off x="908927" y="6552662"/>
            <a:ext cx="10648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Mukazhanova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Negrin-Yuvero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Frexias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 Fernandez-Alberti, S.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Tretiak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Sharifzadeh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J. Mater. Chem. C 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(2023)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30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10515600" cy="9391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Backbone Slows Internal Energy Conversion Dynamics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241334-01AF-6F06-B450-E9F12E7DA6D6}"/>
              </a:ext>
            </a:extLst>
          </p:cNvPr>
          <p:cNvSpPr/>
          <p:nvPr/>
        </p:nvSpPr>
        <p:spPr>
          <a:xfrm>
            <a:off x="563187" y="5302244"/>
            <a:ext cx="11065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Rapid transfers (within a few fs) from higher energy states to S3 and a slower decay from S3 to S1.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There is 50% population transfer from S3 to S1 at 400fs for dimer and at 1500fs for dimer with backbone.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Why backbone slows down the dynamics?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EF625B9-C025-5110-71F5-78CBBF97E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3" t="1" r="31911" b="-1454"/>
          <a:stretch/>
        </p:blipFill>
        <p:spPr>
          <a:xfrm>
            <a:off x="2538789" y="1435886"/>
            <a:ext cx="2244438" cy="3566529"/>
          </a:xfrm>
          <a:prstGeom prst="rect">
            <a:avLst/>
          </a:prstGeom>
        </p:spPr>
      </p:pic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656F16C6-82BC-F0B8-90DA-E0CF3E73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88" y="2083706"/>
            <a:ext cx="1321777" cy="691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32B2D5-8C55-AF02-66FE-33A3EEB5F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29" y="3429000"/>
            <a:ext cx="1831237" cy="120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FB5D02F-A718-8BD8-DFA5-DBF940B1E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227" y="1320174"/>
            <a:ext cx="7239000" cy="36430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8C1A67-604C-886B-AF9E-8728CCD24E69}"/>
              </a:ext>
            </a:extLst>
          </p:cNvPr>
          <p:cNvSpPr/>
          <p:nvPr/>
        </p:nvSpPr>
        <p:spPr>
          <a:xfrm>
            <a:off x="2538789" y="1320174"/>
            <a:ext cx="204411" cy="35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8CDDA-092A-7BC4-48B8-8870EA0887E0}"/>
              </a:ext>
            </a:extLst>
          </p:cNvPr>
          <p:cNvSpPr/>
          <p:nvPr/>
        </p:nvSpPr>
        <p:spPr>
          <a:xfrm>
            <a:off x="2474683" y="3072774"/>
            <a:ext cx="204411" cy="35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10B68-F30D-B30C-1380-063CC159229C}"/>
              </a:ext>
            </a:extLst>
          </p:cNvPr>
          <p:cNvSpPr/>
          <p:nvPr/>
        </p:nvSpPr>
        <p:spPr>
          <a:xfrm>
            <a:off x="4745127" y="3133096"/>
            <a:ext cx="204411" cy="35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58BA6-FDB0-87CF-23B5-CDB814560B53}"/>
              </a:ext>
            </a:extLst>
          </p:cNvPr>
          <p:cNvSpPr/>
          <p:nvPr/>
        </p:nvSpPr>
        <p:spPr>
          <a:xfrm>
            <a:off x="4764177" y="1479237"/>
            <a:ext cx="204411" cy="35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0F965B-6705-D1C0-3D7B-A5BCFF7A245C}"/>
              </a:ext>
            </a:extLst>
          </p:cNvPr>
          <p:cNvSpPr/>
          <p:nvPr/>
        </p:nvSpPr>
        <p:spPr>
          <a:xfrm>
            <a:off x="2567363" y="3161294"/>
            <a:ext cx="204411" cy="35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5DB37-6323-A87B-0579-38CD7FC33B38}"/>
              </a:ext>
            </a:extLst>
          </p:cNvPr>
          <p:cNvSpPr/>
          <p:nvPr/>
        </p:nvSpPr>
        <p:spPr>
          <a:xfrm>
            <a:off x="908927" y="6552662"/>
            <a:ext cx="10648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Mukazhanova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Negrin-Yuvero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Frexias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 Fernandez-Alberti, S.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Tretiak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Sharifzadeh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J. Mater. Chem. C 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(2023)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5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03D48-5903-6547-B187-071C3E01F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06" y="1930129"/>
            <a:ext cx="4068841" cy="4068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D7935-A244-BE43-90EE-D64D4468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Exciton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Localization in Dimer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6C12B3-C41A-2A49-9814-DA489AEE77F0}"/>
              </a:ext>
            </a:extLst>
          </p:cNvPr>
          <p:cNvSpPr txBox="1"/>
          <p:nvPr/>
        </p:nvSpPr>
        <p:spPr>
          <a:xfrm>
            <a:off x="1647229" y="1896878"/>
            <a:ext cx="200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trajectory: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9443A8-3CAB-1B40-92A7-3C22B1E40E28}"/>
              </a:ext>
            </a:extLst>
          </p:cNvPr>
          <p:cNvGrpSpPr>
            <a:grpSpLocks noChangeAspect="1"/>
          </p:cNvGrpSpPr>
          <p:nvPr/>
        </p:nvGrpSpPr>
        <p:grpSpPr>
          <a:xfrm>
            <a:off x="4998720" y="1515469"/>
            <a:ext cx="5669280" cy="4581904"/>
            <a:chOff x="805543" y="660071"/>
            <a:chExt cx="5421786" cy="4381880"/>
          </a:xfrm>
        </p:grpSpPr>
        <p:pic>
          <p:nvPicPr>
            <p:cNvPr id="18" name="Picture 13" descr="A picture containing line chart&#10;&#10;Description automatically generated">
              <a:extLst>
                <a:ext uri="{FF2B5EF4-FFF2-40B4-BE49-F238E27FC236}">
                  <a16:creationId xmlns:a16="http://schemas.microsoft.com/office/drawing/2014/main" id="{0369FA82-C8D7-E546-A51A-08104E336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4" t="12368" r="5499" b="4255"/>
            <a:stretch/>
          </p:blipFill>
          <p:spPr>
            <a:xfrm>
              <a:off x="805543" y="660071"/>
              <a:ext cx="5040094" cy="3446473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7AE27F2-C36E-8649-8BDF-EBA0D6F3D95A}"/>
                </a:ext>
              </a:extLst>
            </p:cNvPr>
            <p:cNvCxnSpPr/>
            <p:nvPr/>
          </p:nvCxnSpPr>
          <p:spPr>
            <a:xfrm>
              <a:off x="1439474" y="1575227"/>
              <a:ext cx="117822" cy="285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DA0159-BCAF-0540-AAA4-631C5C7B8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9026" y="2544591"/>
              <a:ext cx="117130" cy="18826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2621264-FEA3-9346-9D82-CDE88E528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1595" y="1234567"/>
              <a:ext cx="75560" cy="31978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7500614-79F2-0947-84AC-2557D03A6621}"/>
                </a:ext>
              </a:extLst>
            </p:cNvPr>
            <p:cNvCxnSpPr>
              <a:cxnSpLocks/>
            </p:cNvCxnSpPr>
            <p:nvPr/>
          </p:nvCxnSpPr>
          <p:spPr>
            <a:xfrm>
              <a:off x="5538905" y="3088980"/>
              <a:ext cx="160724" cy="13421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14" descr="Arrow&#10;&#10;Description automatically generated">
              <a:extLst>
                <a:ext uri="{FF2B5EF4-FFF2-40B4-BE49-F238E27FC236}">
                  <a16:creationId xmlns:a16="http://schemas.microsoft.com/office/drawing/2014/main" id="{E440DAD0-0EB5-EA4B-B7B1-3F8A4D051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283" r="-833" b="33348"/>
            <a:stretch/>
          </p:blipFill>
          <p:spPr>
            <a:xfrm>
              <a:off x="808337" y="4492491"/>
              <a:ext cx="1518895" cy="543917"/>
            </a:xfrm>
            <a:prstGeom prst="rect">
              <a:avLst/>
            </a:prstGeom>
          </p:spPr>
        </p:pic>
        <p:pic>
          <p:nvPicPr>
            <p:cNvPr id="24" name="Picture 15" descr="Arrow&#10;&#10;Description automatically generated">
              <a:extLst>
                <a:ext uri="{FF2B5EF4-FFF2-40B4-BE49-F238E27FC236}">
                  <a16:creationId xmlns:a16="http://schemas.microsoft.com/office/drawing/2014/main" id="{A799B024-8333-C041-B853-BDAE0BF75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49" t="22593" r="-415" b="31746"/>
            <a:stretch/>
          </p:blipFill>
          <p:spPr>
            <a:xfrm>
              <a:off x="5009244" y="4395339"/>
              <a:ext cx="1218085" cy="612441"/>
            </a:xfrm>
            <a:prstGeom prst="rect">
              <a:avLst/>
            </a:prstGeom>
          </p:spPr>
        </p:pic>
        <p:pic>
          <p:nvPicPr>
            <p:cNvPr id="25" name="Picture 1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74C19DF7-AFBE-F54B-BDBC-8DA152702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5000" r="-415" b="29487"/>
            <a:stretch/>
          </p:blipFill>
          <p:spPr>
            <a:xfrm>
              <a:off x="3454487" y="4424954"/>
              <a:ext cx="1326306" cy="613943"/>
            </a:xfrm>
            <a:prstGeom prst="rect">
              <a:avLst/>
            </a:prstGeom>
          </p:spPr>
        </p:pic>
        <p:pic>
          <p:nvPicPr>
            <p:cNvPr id="26" name="Picture 17" descr="A picture containing brace, necklace&#10;&#10;Description automatically generated">
              <a:extLst>
                <a:ext uri="{FF2B5EF4-FFF2-40B4-BE49-F238E27FC236}">
                  <a16:creationId xmlns:a16="http://schemas.microsoft.com/office/drawing/2014/main" id="{11E5FA64-3AD4-FF43-A431-93EF599E1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0159" r="-415" b="29762"/>
            <a:stretch/>
          </p:blipFill>
          <p:spPr>
            <a:xfrm>
              <a:off x="2144423" y="4482680"/>
              <a:ext cx="1393342" cy="55927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8C0576-0D8C-8E49-92A3-4A3C68C737BE}"/>
              </a:ext>
            </a:extLst>
          </p:cNvPr>
          <p:cNvSpPr txBox="1"/>
          <p:nvPr/>
        </p:nvSpPr>
        <p:spPr>
          <a:xfrm>
            <a:off x="2143636" y="6322870"/>
            <a:ext cx="79047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After decay to S1, excited-state localizes and hops between molecules</a:t>
            </a:r>
          </a:p>
        </p:txBody>
      </p:sp>
    </p:spTree>
    <p:extLst>
      <p:ext uri="{BB962C8B-B14F-4D97-AF65-F5344CB8AC3E}">
        <p14:creationId xmlns:p14="http://schemas.microsoft.com/office/powerpoint/2010/main" val="10775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map&#10;&#10;Description automatically generated">
            <a:extLst>
              <a:ext uri="{FF2B5EF4-FFF2-40B4-BE49-F238E27FC236}">
                <a16:creationId xmlns:a16="http://schemas.microsoft.com/office/drawing/2014/main" id="{1953C8B0-6C79-9987-2572-1BC330FE3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1" t="19556" r="11778" b="18222"/>
          <a:stretch/>
        </p:blipFill>
        <p:spPr>
          <a:xfrm>
            <a:off x="1578401" y="1952441"/>
            <a:ext cx="2899471" cy="24019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D003BD-C35E-C7F4-2BB5-93C6B99D2CD0}"/>
              </a:ext>
            </a:extLst>
          </p:cNvPr>
          <p:cNvGrpSpPr/>
          <p:nvPr/>
        </p:nvGrpSpPr>
        <p:grpSpPr>
          <a:xfrm>
            <a:off x="4800600" y="1690861"/>
            <a:ext cx="5669280" cy="3962400"/>
            <a:chOff x="5871301" y="981193"/>
            <a:chExt cx="6252748" cy="4560678"/>
          </a:xfrm>
        </p:grpSpPr>
        <p:pic>
          <p:nvPicPr>
            <p:cNvPr id="7" name="Picture 6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7B753CBE-ABE0-A953-1624-40E6A334E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079" r="3479" b="3953"/>
            <a:stretch/>
          </p:blipFill>
          <p:spPr>
            <a:xfrm>
              <a:off x="6500813" y="981193"/>
              <a:ext cx="4491772" cy="3200526"/>
            </a:xfrm>
            <a:prstGeom prst="rect">
              <a:avLst/>
            </a:prstGeom>
          </p:spPr>
        </p:pic>
        <p:pic>
          <p:nvPicPr>
            <p:cNvPr id="8" name="Picture 7" descr="Shape, arrow&#10;&#10;Description automatically generated">
              <a:extLst>
                <a:ext uri="{FF2B5EF4-FFF2-40B4-BE49-F238E27FC236}">
                  <a16:creationId xmlns:a16="http://schemas.microsoft.com/office/drawing/2014/main" id="{C7D4B673-D7D0-C74C-EDCF-FFB50A447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46" t="24601" r="16227" b="25715"/>
            <a:stretch/>
          </p:blipFill>
          <p:spPr>
            <a:xfrm>
              <a:off x="5871301" y="4278903"/>
              <a:ext cx="1418734" cy="1256908"/>
            </a:xfrm>
            <a:prstGeom prst="rect">
              <a:avLst/>
            </a:prstGeom>
          </p:spPr>
        </p:pic>
        <p:pic>
          <p:nvPicPr>
            <p:cNvPr id="9" name="Picture 8" descr="Shape, arrow&#10;&#10;Description automatically generated">
              <a:extLst>
                <a:ext uri="{FF2B5EF4-FFF2-40B4-BE49-F238E27FC236}">
                  <a16:creationId xmlns:a16="http://schemas.microsoft.com/office/drawing/2014/main" id="{6E8369B5-D88A-C947-EA5F-5D2C2058E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852" t="29947" r="11496" b="25715"/>
            <a:stretch/>
          </p:blipFill>
          <p:spPr>
            <a:xfrm>
              <a:off x="7430692" y="4442505"/>
              <a:ext cx="1574177" cy="10993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20BB37-66F6-388A-2F9A-CF7FFC6D5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0987" t="24601" r="14343" b="25715"/>
            <a:stretch/>
          </p:blipFill>
          <p:spPr>
            <a:xfrm>
              <a:off x="9105474" y="4284963"/>
              <a:ext cx="1372968" cy="12569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629A61-F9EC-F44E-B91C-C3B38D780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751" t="25716" r="11428" b="25715"/>
            <a:stretch/>
          </p:blipFill>
          <p:spPr>
            <a:xfrm>
              <a:off x="10619099" y="4278903"/>
              <a:ext cx="1504950" cy="1148795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C37686-7445-4206-AE68-784348FBC1BE}"/>
                </a:ext>
              </a:extLst>
            </p:cNvPr>
            <p:cNvCxnSpPr>
              <a:cxnSpLocks/>
            </p:cNvCxnSpPr>
            <p:nvPr/>
          </p:nvCxnSpPr>
          <p:spPr>
            <a:xfrm>
              <a:off x="7160952" y="3357562"/>
              <a:ext cx="623950" cy="11849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6DD939-D1D5-8FC8-B560-21A954DF7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7481" y="3042784"/>
              <a:ext cx="477247" cy="140436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E5D7BAD-FF69-B828-BA2F-F9C2FAD74D74}"/>
                </a:ext>
              </a:extLst>
            </p:cNvPr>
            <p:cNvCxnSpPr>
              <a:cxnSpLocks/>
            </p:cNvCxnSpPr>
            <p:nvPr/>
          </p:nvCxnSpPr>
          <p:spPr>
            <a:xfrm>
              <a:off x="9047715" y="1643063"/>
              <a:ext cx="639210" cy="279944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9FBC4F3-8483-7C01-0A4F-DA5B2C53970C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772713" y="2107915"/>
              <a:ext cx="598861" cy="21709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8FF11E10-66F5-2002-D8B1-19DAADBD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Exciton Delocalization in Trimer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BC79CD-725D-BCB3-5871-AB7F92F89219}"/>
              </a:ext>
            </a:extLst>
          </p:cNvPr>
          <p:cNvSpPr txBox="1"/>
          <p:nvPr/>
        </p:nvSpPr>
        <p:spPr>
          <a:xfrm>
            <a:off x="3073522" y="5766078"/>
            <a:ext cx="5775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After decay to S1 (246 fs), excited-state delocalizes</a:t>
            </a:r>
          </a:p>
        </p:txBody>
      </p:sp>
    </p:spTree>
    <p:extLst>
      <p:ext uri="{BB962C8B-B14F-4D97-AF65-F5344CB8AC3E}">
        <p14:creationId xmlns:p14="http://schemas.microsoft.com/office/powerpoint/2010/main" val="396724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B4D2-2203-4D46-A500-21847C9A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607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445F-C1DA-824D-9699-0E5B4E3C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418" y="802260"/>
            <a:ext cx="112014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Photo-induced excited-state dynamics of functionalized perylene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diimide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monomer, dimer and trimer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stacking accelerates the energy transfer due to reduced effective energy gap and activation of similar vibrational modes 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set of activated vibrational modes are different in dimer than in trimer.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backbone slows down the relaxation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C08FB-8FE8-2E49-B1CE-195EAC3A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315514"/>
            <a:ext cx="3200400" cy="2413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BCB18C-2B2D-EF45-929F-E6214BB20F30}"/>
              </a:ext>
            </a:extLst>
          </p:cNvPr>
          <p:cNvSpPr/>
          <p:nvPr/>
        </p:nvSpPr>
        <p:spPr>
          <a:xfrm>
            <a:off x="989793" y="3946182"/>
            <a:ext cx="2004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Sharifzadeh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group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0FA04E-DC0B-334F-ADA8-6D3D059EA4AA}"/>
              </a:ext>
            </a:extLst>
          </p:cNvPr>
          <p:cNvSpPr txBox="1">
            <a:spLocks/>
          </p:cNvSpPr>
          <p:nvPr/>
        </p:nvSpPr>
        <p:spPr>
          <a:xfrm>
            <a:off x="4146869" y="4315514"/>
            <a:ext cx="3962065" cy="2007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Collaborators:</a:t>
            </a:r>
          </a:p>
          <a:p>
            <a:pPr>
              <a:lnSpc>
                <a:spcPct val="170000"/>
              </a:lnSpc>
            </a:pPr>
            <a:r>
              <a:rPr lang="es-AR" sz="5600" dirty="0">
                <a:latin typeface="Arial" panose="020B0604020202020204" pitchFamily="34" charset="0"/>
                <a:cs typeface="Arial" panose="020B0604020202020204" pitchFamily="34" charset="0"/>
              </a:rPr>
              <a:t>Walter Malone (LANL)</a:t>
            </a:r>
          </a:p>
          <a:p>
            <a:pPr>
              <a:lnSpc>
                <a:spcPct val="170000"/>
              </a:lnSpc>
            </a:pPr>
            <a:r>
              <a:rPr lang="es-AR" sz="5600" dirty="0">
                <a:latin typeface="Arial" panose="020B0604020202020204" pitchFamily="34" charset="0"/>
                <a:cs typeface="Arial" panose="020B0604020202020204" pitchFamily="34" charset="0"/>
              </a:rPr>
              <a:t>Hassiel </a:t>
            </a:r>
            <a:r>
              <a:rPr lang="es-AR" sz="5600" dirty="0" err="1">
                <a:latin typeface="Arial" panose="020B0604020202020204" pitchFamily="34" charset="0"/>
                <a:cs typeface="Arial" panose="020B0604020202020204" pitchFamily="34" charset="0"/>
              </a:rPr>
              <a:t>Negrin-Yuvero</a:t>
            </a:r>
            <a:r>
              <a:rPr lang="es-AR" sz="5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UNQ</a:t>
            </a:r>
            <a:r>
              <a:rPr lang="es-AR" sz="5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s-AR" sz="5600" dirty="0" err="1">
                <a:latin typeface="Arial" panose="020B0604020202020204" pitchFamily="34" charset="0"/>
                <a:cs typeface="Arial" panose="020B0604020202020204" pitchFamily="34" charset="0"/>
              </a:rPr>
              <a:t>Victor</a:t>
            </a:r>
            <a:r>
              <a:rPr lang="es-AR" sz="5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5600" dirty="0" err="1">
                <a:latin typeface="Arial" panose="020B0604020202020204" pitchFamily="34" charset="0"/>
                <a:cs typeface="Arial" panose="020B0604020202020204" pitchFamily="34" charset="0"/>
              </a:rPr>
              <a:t>Frexias</a:t>
            </a:r>
            <a:r>
              <a:rPr lang="es-AR" sz="5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UNQ)</a:t>
            </a:r>
            <a:endParaRPr lang="es-AR" sz="5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s-AR" sz="5600" dirty="0">
                <a:latin typeface="Arial" panose="020B0604020202020204" pitchFamily="34" charset="0"/>
                <a:cs typeface="Arial" panose="020B0604020202020204" pitchFamily="34" charset="0"/>
              </a:rPr>
              <a:t>Sebastian </a:t>
            </a:r>
            <a:r>
              <a:rPr lang="es-AR" sz="5600" dirty="0" err="1">
                <a:latin typeface="Arial" panose="020B0604020202020204" pitchFamily="34" charset="0"/>
                <a:cs typeface="Arial" panose="020B0604020202020204" pitchFamily="34" charset="0"/>
              </a:rPr>
              <a:t>Fernandez</a:t>
            </a:r>
            <a:r>
              <a:rPr lang="es-AR" sz="5600" dirty="0">
                <a:latin typeface="Arial" panose="020B0604020202020204" pitchFamily="34" charset="0"/>
                <a:cs typeface="Arial" panose="020B0604020202020204" pitchFamily="34" charset="0"/>
              </a:rPr>
              <a:t>-Alberti (</a:t>
            </a: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UNQ</a:t>
            </a:r>
            <a:r>
              <a:rPr lang="es-AR" sz="5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AR" sz="5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s-AR" sz="5600" dirty="0">
                <a:latin typeface="Arial" panose="020B0604020202020204" pitchFamily="34" charset="0"/>
                <a:cs typeface="Arial" panose="020B0604020202020204" pitchFamily="34" charset="0"/>
              </a:rPr>
              <a:t>Sergei Tretiak (LANL)</a:t>
            </a:r>
            <a:endParaRPr lang="en-US" sz="5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F2D2C-B90E-CD48-916C-7F2F6905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582" y="4395297"/>
            <a:ext cx="1256498" cy="571500"/>
          </a:xfrm>
          <a:prstGeom prst="rect">
            <a:avLst/>
          </a:prstGeom>
        </p:spPr>
      </p:pic>
      <p:pic>
        <p:nvPicPr>
          <p:cNvPr id="8" name="Picture 2" descr="Copyright, Legal">
            <a:extLst>
              <a:ext uri="{FF2B5EF4-FFF2-40B4-BE49-F238E27FC236}">
                <a16:creationId xmlns:a16="http://schemas.microsoft.com/office/drawing/2014/main" id="{CBC6F841-9FA4-4E4E-B178-6479F8A3D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823" y="4923349"/>
            <a:ext cx="1892872" cy="113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94F020-5B97-4D42-B4E1-C5762478D4BA}"/>
              </a:ext>
            </a:extLst>
          </p:cNvPr>
          <p:cNvGrpSpPr/>
          <p:nvPr/>
        </p:nvGrpSpPr>
        <p:grpSpPr>
          <a:xfrm>
            <a:off x="8340103" y="4476043"/>
            <a:ext cx="1539204" cy="2031300"/>
            <a:chOff x="4897843" y="5000660"/>
            <a:chExt cx="1539204" cy="2031300"/>
          </a:xfrm>
        </p:grpSpPr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C66B53-3250-0A44-8EAA-3CECFF151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6986" y="5000660"/>
              <a:ext cx="13837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Osaka" charset="0"/>
                  <a:cs typeface="Osaka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Osaka" charset="0"/>
                  <a:cs typeface="Osaka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Osaka" charset="0"/>
                  <a:cs typeface="Osaka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Osaka" charset="0"/>
                  <a:cs typeface="Osaka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Osaka" charset="0"/>
                  <a:cs typeface="Osak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Osaka" charset="0"/>
                  <a:cs typeface="Osak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Osaka" charset="0"/>
                  <a:cs typeface="Osak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Osaka" charset="0"/>
                  <a:cs typeface="Osak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Osaka" charset="0"/>
                  <a:cs typeface="Osaka" charset="0"/>
                </a:defRPr>
              </a:lvl9pPr>
            </a:lstStyle>
            <a:p>
              <a:r>
                <a:rPr lang="en-US" dirty="0">
                  <a:latin typeface="Helvetica"/>
                  <a:cs typeface="Helvetica"/>
                </a:rPr>
                <a:t>Funding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D63196-FA26-E545-89BC-1346E609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5602" y="5471257"/>
              <a:ext cx="1166481" cy="117350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7DFDDD-A4A5-2240-ABDE-955057D79079}"/>
                </a:ext>
              </a:extLst>
            </p:cNvPr>
            <p:cNvSpPr/>
            <p:nvPr/>
          </p:nvSpPr>
          <p:spPr>
            <a:xfrm>
              <a:off x="4897843" y="6662628"/>
              <a:ext cx="15392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WordVisi_MSFontService"/>
                </a:rPr>
                <a:t>DMR-1847774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157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647" y="3100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Perylene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/>
              <a:t>Diimide</a:t>
            </a:r>
            <a:endParaRPr lang="en-US" sz="36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888985" y="1690688"/>
            <a:ext cx="6112670" cy="3031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Promising for organic optoelectronics and light harvesting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Controllable electronic characteristics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Outstanding chemical, thermal 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photostability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electron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conductivity, strong light absorption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Affinity to self-assemble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71600" y="3999039"/>
            <a:ext cx="3733800" cy="2219817"/>
            <a:chOff x="466168" y="2158958"/>
            <a:chExt cx="2875581" cy="1846920"/>
          </a:xfrm>
        </p:grpSpPr>
        <p:sp>
          <p:nvSpPr>
            <p:cNvPr id="6" name="TextBox 5"/>
            <p:cNvSpPr txBox="1"/>
            <p:nvPr/>
          </p:nvSpPr>
          <p:spPr>
            <a:xfrm>
              <a:off x="466168" y="3237654"/>
              <a:ext cx="2875581" cy="768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Perylene-3,4,9,10-tetracarboxylic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diimide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(PTCDI)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3" b="17041"/>
            <a:stretch/>
          </p:blipFill>
          <p:spPr>
            <a:xfrm>
              <a:off x="746809" y="2158958"/>
              <a:ext cx="2047172" cy="105412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F737D2-AC2A-8B4E-A96C-725F767235D1}"/>
              </a:ext>
            </a:extLst>
          </p:cNvPr>
          <p:cNvGrpSpPr/>
          <p:nvPr/>
        </p:nvGrpSpPr>
        <p:grpSpPr>
          <a:xfrm>
            <a:off x="302269" y="1715875"/>
            <a:ext cx="5329994" cy="2283164"/>
            <a:chOff x="330453" y="4254124"/>
            <a:chExt cx="5329994" cy="2283164"/>
          </a:xfrm>
        </p:grpSpPr>
        <p:pic>
          <p:nvPicPr>
            <p:cNvPr id="1028" name="Picture 4" descr="Optimized printing process enables custom organic electronics">
              <a:extLst>
                <a:ext uri="{FF2B5EF4-FFF2-40B4-BE49-F238E27FC236}">
                  <a16:creationId xmlns:a16="http://schemas.microsoft.com/office/drawing/2014/main" id="{42B9EB4C-5E9E-324A-8EF9-B2E7AA760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7873" y="4257923"/>
              <a:ext cx="2362574" cy="177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CB818B-791D-9A41-A4AB-3FD109D978C9}"/>
                </a:ext>
              </a:extLst>
            </p:cNvPr>
            <p:cNvSpPr/>
            <p:nvPr/>
          </p:nvSpPr>
          <p:spPr>
            <a:xfrm>
              <a:off x="3287206" y="5984250"/>
              <a:ext cx="23732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https://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phys.org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/news/2015-06-optimized-enables-custom-electronics.html</a:t>
              </a:r>
            </a:p>
          </p:txBody>
        </p:sp>
        <p:pic>
          <p:nvPicPr>
            <p:cNvPr id="1030" name="Picture 6" descr="Flexible Solar Cell">
              <a:extLst>
                <a:ext uri="{FF2B5EF4-FFF2-40B4-BE49-F238E27FC236}">
                  <a16:creationId xmlns:a16="http://schemas.microsoft.com/office/drawing/2014/main" id="{82866979-294A-944F-B1C7-277E974A5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03" y="4254124"/>
              <a:ext cx="2664998" cy="1776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A8DDCD-69AF-B244-8529-9F5A52B57F51}"/>
                </a:ext>
              </a:extLst>
            </p:cNvPr>
            <p:cNvSpPr/>
            <p:nvPr/>
          </p:nvSpPr>
          <p:spPr>
            <a:xfrm>
              <a:off x="330453" y="6029457"/>
              <a:ext cx="2869948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https://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scitechdaily.com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/new-flexible-ultrathin-organic-solar-cell-is-both-highly-efficient-and-durable/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83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0E46-0FD9-7543-84CA-C0B7EEC7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Perylene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/>
              <a:t>Diimide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AF99C-F7F6-2345-A66C-3EE2CA166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979" y="1295400"/>
            <a:ext cx="5933102" cy="33559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Transport optical excitation energy efficiently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1-3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excited-state lifetime and decay pathway are highly dependent on inter-molecular orientation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4-7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This work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How inter-molecular interactions influence energy transfer and exciton localization dynamics? What vibrational modes assist the electronic relaxation?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B6BDFA-4536-7743-A376-91D8B68A2C1B}"/>
              </a:ext>
            </a:extLst>
          </p:cNvPr>
          <p:cNvSpPr/>
          <p:nvPr/>
        </p:nvSpPr>
        <p:spPr>
          <a:xfrm>
            <a:off x="5899906" y="5581650"/>
            <a:ext cx="45594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Mazaheripour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Mater. Horizons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(3), 437–441</a:t>
            </a:r>
          </a:p>
          <a:p>
            <a:pPr fontAlgn="base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2.  Schubert, A. 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J. Phys. Chem. 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(8), 1403–1412</a:t>
            </a:r>
          </a:p>
          <a:p>
            <a:pPr fontAlgn="base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3.  Ma, L.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J. Phys. Chem. 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118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(5), 838–843 (11) </a:t>
            </a:r>
          </a:p>
          <a:p>
            <a:pPr fontAlgn="base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4. Brown, K. E.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J. Phys. Chem. Lett.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(15), 2588–2593. </a:t>
            </a:r>
          </a:p>
          <a:p>
            <a:pPr fontAlgn="base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5.  Farag, M. H.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J. Phys. Chem. C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122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(45), 25753–25763. </a:t>
            </a:r>
          </a:p>
          <a:p>
            <a:pPr fontAlgn="base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6.  Le, A. et al.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J. Am. Chem. Soc.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(2), 814–826. </a:t>
            </a:r>
          </a:p>
          <a:p>
            <a:pPr fontAlgn="base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Wirsing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S. et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. Phys. Chem. C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pPr fontAlgn="base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318F79-950F-E44A-B0A8-719CB18AB1D5}"/>
              </a:ext>
            </a:extLst>
          </p:cNvPr>
          <p:cNvGrpSpPr/>
          <p:nvPr/>
        </p:nvGrpSpPr>
        <p:grpSpPr>
          <a:xfrm>
            <a:off x="340369" y="1526836"/>
            <a:ext cx="5329994" cy="2283164"/>
            <a:chOff x="330453" y="4254124"/>
            <a:chExt cx="5329994" cy="2283164"/>
          </a:xfrm>
        </p:grpSpPr>
        <p:pic>
          <p:nvPicPr>
            <p:cNvPr id="9" name="Picture 4" descr="Optimized printing process enables custom organic electronics">
              <a:extLst>
                <a:ext uri="{FF2B5EF4-FFF2-40B4-BE49-F238E27FC236}">
                  <a16:creationId xmlns:a16="http://schemas.microsoft.com/office/drawing/2014/main" id="{23D0673E-4EA6-B643-84F9-1E84BFEF6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7873" y="4257923"/>
              <a:ext cx="2362574" cy="177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0D742D-7EF9-AF4C-9A5C-B367C60CF812}"/>
                </a:ext>
              </a:extLst>
            </p:cNvPr>
            <p:cNvSpPr/>
            <p:nvPr/>
          </p:nvSpPr>
          <p:spPr>
            <a:xfrm>
              <a:off x="3287206" y="5984250"/>
              <a:ext cx="23732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https://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phys.org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/news/2015-06-optimized-enables-custom-electronics.html</a:t>
              </a:r>
            </a:p>
          </p:txBody>
        </p:sp>
        <p:pic>
          <p:nvPicPr>
            <p:cNvPr id="11" name="Picture 6" descr="Flexible Solar Cell">
              <a:extLst>
                <a:ext uri="{FF2B5EF4-FFF2-40B4-BE49-F238E27FC236}">
                  <a16:creationId xmlns:a16="http://schemas.microsoft.com/office/drawing/2014/main" id="{A26CE751-BE41-3E4C-9DE2-AD7F80C37F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03" y="4254124"/>
              <a:ext cx="2664998" cy="1776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3DEA11-0FB0-FF43-BC46-297958BE3426}"/>
                </a:ext>
              </a:extLst>
            </p:cNvPr>
            <p:cNvSpPr/>
            <p:nvPr/>
          </p:nvSpPr>
          <p:spPr>
            <a:xfrm>
              <a:off x="330453" y="6029457"/>
              <a:ext cx="2869948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https://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scitechdaily.com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/new-flexible-ultrathin-organic-solar-cell-is-both-highly-efficient-and-durable/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BCB42-3614-5293-4148-CB5E50D671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t="40235" r="22790" b="38303"/>
          <a:stretch/>
        </p:blipFill>
        <p:spPr>
          <a:xfrm>
            <a:off x="416653" y="4778739"/>
            <a:ext cx="1385215" cy="270613"/>
          </a:xfrm>
          <a:prstGeom prst="rect">
            <a:avLst/>
          </a:prstGeom>
        </p:spPr>
      </p:pic>
      <p:pic>
        <p:nvPicPr>
          <p:cNvPr id="6" name="Picture 5" descr="A close up of a necklace&#10;&#10;Description automatically generated">
            <a:extLst>
              <a:ext uri="{FF2B5EF4-FFF2-40B4-BE49-F238E27FC236}">
                <a16:creationId xmlns:a16="http://schemas.microsoft.com/office/drawing/2014/main" id="{C8EBFB42-B900-BAF0-8DC9-C0EE69B13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851" y="4610527"/>
            <a:ext cx="1463040" cy="607039"/>
          </a:xfrm>
          <a:prstGeom prst="rect">
            <a:avLst/>
          </a:prstGeom>
        </p:spPr>
      </p:pic>
      <p:pic>
        <p:nvPicPr>
          <p:cNvPr id="7" name="Picture 6" descr="Arrow&#10;&#10;Description automatically generated with low confidence">
            <a:extLst>
              <a:ext uri="{FF2B5EF4-FFF2-40B4-BE49-F238E27FC236}">
                <a16:creationId xmlns:a16="http://schemas.microsoft.com/office/drawing/2014/main" id="{8383E59B-DC58-DF55-83BC-CDFAF21CD4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44" t="30191" r="32544" b="27376"/>
          <a:stretch/>
        </p:blipFill>
        <p:spPr>
          <a:xfrm>
            <a:off x="3873760" y="4431031"/>
            <a:ext cx="1554480" cy="864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F0229F-03E8-D75B-FF1F-A5E96A537ECC}"/>
              </a:ext>
            </a:extLst>
          </p:cNvPr>
          <p:cNvSpPr txBox="1"/>
          <p:nvPr/>
        </p:nvSpPr>
        <p:spPr>
          <a:xfrm>
            <a:off x="552056" y="535146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monomer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81F1D-AAE5-2F2F-20EF-6274B7E66D36}"/>
              </a:ext>
            </a:extLst>
          </p:cNvPr>
          <p:cNvSpPr txBox="1"/>
          <p:nvPr/>
        </p:nvSpPr>
        <p:spPr>
          <a:xfrm>
            <a:off x="2644171" y="5371621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47DE8-D8EA-52B4-E60F-C948A05D55C6}"/>
              </a:ext>
            </a:extLst>
          </p:cNvPr>
          <p:cNvSpPr txBox="1"/>
          <p:nvPr/>
        </p:nvSpPr>
        <p:spPr>
          <a:xfrm>
            <a:off x="4307377" y="535146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trimer</a:t>
            </a:r>
          </a:p>
        </p:txBody>
      </p:sp>
    </p:spTree>
    <p:extLst>
      <p:ext uri="{BB962C8B-B14F-4D97-AF65-F5344CB8AC3E}">
        <p14:creationId xmlns:p14="http://schemas.microsoft.com/office/powerpoint/2010/main" val="93587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3D72-0B84-EE41-9B15-4058D669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78" y="43098"/>
            <a:ext cx="8424959" cy="124674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Non-adiabatic Excited State Dynamics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01D5528-D5D7-B145-82E5-50A5D168B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5" t="42955" r="36099" b="16194"/>
          <a:stretch/>
        </p:blipFill>
        <p:spPr>
          <a:xfrm>
            <a:off x="10048067" y="5513497"/>
            <a:ext cx="1286912" cy="5604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B8F34A4-548F-F348-83CA-3B6606717066}"/>
              </a:ext>
            </a:extLst>
          </p:cNvPr>
          <p:cNvGrpSpPr/>
          <p:nvPr/>
        </p:nvGrpSpPr>
        <p:grpSpPr>
          <a:xfrm>
            <a:off x="9319411" y="2765157"/>
            <a:ext cx="2424968" cy="2798562"/>
            <a:chOff x="8263927" y="2188552"/>
            <a:chExt cx="3264514" cy="3787967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CEC4CAF-7BBB-3E4C-ADBD-BE34F4AC8E3A}"/>
                </a:ext>
              </a:extLst>
            </p:cNvPr>
            <p:cNvSpPr/>
            <p:nvPr/>
          </p:nvSpPr>
          <p:spPr>
            <a:xfrm>
              <a:off x="9534409" y="5534478"/>
              <a:ext cx="545158" cy="45719"/>
            </a:xfrm>
            <a:custGeom>
              <a:avLst/>
              <a:gdLst>
                <a:gd name="connsiteX0" fmla="*/ 0 w 1060450"/>
                <a:gd name="connsiteY0" fmla="*/ 47660 h 60375"/>
                <a:gd name="connsiteX1" fmla="*/ 44450 w 1060450"/>
                <a:gd name="connsiteY1" fmla="*/ 6385 h 60375"/>
                <a:gd name="connsiteX2" fmla="*/ 85725 w 1060450"/>
                <a:gd name="connsiteY2" fmla="*/ 54010 h 60375"/>
                <a:gd name="connsiteX3" fmla="*/ 127000 w 1060450"/>
                <a:gd name="connsiteY3" fmla="*/ 6385 h 60375"/>
                <a:gd name="connsiteX4" fmla="*/ 168275 w 1060450"/>
                <a:gd name="connsiteY4" fmla="*/ 60360 h 60375"/>
                <a:gd name="connsiteX5" fmla="*/ 203200 w 1060450"/>
                <a:gd name="connsiteY5" fmla="*/ 35 h 60375"/>
                <a:gd name="connsiteX6" fmla="*/ 231775 w 1060450"/>
                <a:gd name="connsiteY6" fmla="*/ 50835 h 60375"/>
                <a:gd name="connsiteX7" fmla="*/ 282575 w 1060450"/>
                <a:gd name="connsiteY7" fmla="*/ 3210 h 60375"/>
                <a:gd name="connsiteX8" fmla="*/ 307975 w 1060450"/>
                <a:gd name="connsiteY8" fmla="*/ 44485 h 60375"/>
                <a:gd name="connsiteX9" fmla="*/ 371475 w 1060450"/>
                <a:gd name="connsiteY9" fmla="*/ 12735 h 60375"/>
                <a:gd name="connsiteX10" fmla="*/ 403225 w 1060450"/>
                <a:gd name="connsiteY10" fmla="*/ 41310 h 60375"/>
                <a:gd name="connsiteX11" fmla="*/ 447675 w 1060450"/>
                <a:gd name="connsiteY11" fmla="*/ 3210 h 60375"/>
                <a:gd name="connsiteX12" fmla="*/ 482600 w 1060450"/>
                <a:gd name="connsiteY12" fmla="*/ 38135 h 60375"/>
                <a:gd name="connsiteX13" fmla="*/ 523875 w 1060450"/>
                <a:gd name="connsiteY13" fmla="*/ 3210 h 60375"/>
                <a:gd name="connsiteX14" fmla="*/ 558800 w 1060450"/>
                <a:gd name="connsiteY14" fmla="*/ 47660 h 60375"/>
                <a:gd name="connsiteX15" fmla="*/ 609600 w 1060450"/>
                <a:gd name="connsiteY15" fmla="*/ 3210 h 60375"/>
                <a:gd name="connsiteX16" fmla="*/ 635000 w 1060450"/>
                <a:gd name="connsiteY16" fmla="*/ 34960 h 60375"/>
                <a:gd name="connsiteX17" fmla="*/ 701675 w 1060450"/>
                <a:gd name="connsiteY17" fmla="*/ 9560 h 60375"/>
                <a:gd name="connsiteX18" fmla="*/ 746125 w 1060450"/>
                <a:gd name="connsiteY18" fmla="*/ 47660 h 60375"/>
                <a:gd name="connsiteX19" fmla="*/ 787400 w 1060450"/>
                <a:gd name="connsiteY19" fmla="*/ 3210 h 60375"/>
                <a:gd name="connsiteX20" fmla="*/ 815975 w 1060450"/>
                <a:gd name="connsiteY20" fmla="*/ 41310 h 60375"/>
                <a:gd name="connsiteX21" fmla="*/ 869950 w 1060450"/>
                <a:gd name="connsiteY21" fmla="*/ 3210 h 60375"/>
                <a:gd name="connsiteX22" fmla="*/ 901700 w 1060450"/>
                <a:gd name="connsiteY22" fmla="*/ 41310 h 60375"/>
                <a:gd name="connsiteX23" fmla="*/ 946150 w 1060450"/>
                <a:gd name="connsiteY23" fmla="*/ 3210 h 60375"/>
                <a:gd name="connsiteX24" fmla="*/ 974725 w 1060450"/>
                <a:gd name="connsiteY24" fmla="*/ 38135 h 60375"/>
                <a:gd name="connsiteX25" fmla="*/ 1016000 w 1060450"/>
                <a:gd name="connsiteY25" fmla="*/ 35 h 60375"/>
                <a:gd name="connsiteX26" fmla="*/ 1050925 w 1060450"/>
                <a:gd name="connsiteY26" fmla="*/ 38135 h 60375"/>
                <a:gd name="connsiteX27" fmla="*/ 1060450 w 1060450"/>
                <a:gd name="connsiteY27" fmla="*/ 38135 h 6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60450" h="60375">
                  <a:moveTo>
                    <a:pt x="0" y="47660"/>
                  </a:moveTo>
                  <a:cubicBezTo>
                    <a:pt x="15081" y="26493"/>
                    <a:pt x="30163" y="5327"/>
                    <a:pt x="44450" y="6385"/>
                  </a:cubicBezTo>
                  <a:cubicBezTo>
                    <a:pt x="58737" y="7443"/>
                    <a:pt x="71967" y="54010"/>
                    <a:pt x="85725" y="54010"/>
                  </a:cubicBezTo>
                  <a:cubicBezTo>
                    <a:pt x="99483" y="54010"/>
                    <a:pt x="113242" y="5327"/>
                    <a:pt x="127000" y="6385"/>
                  </a:cubicBezTo>
                  <a:cubicBezTo>
                    <a:pt x="140758" y="7443"/>
                    <a:pt x="155575" y="61418"/>
                    <a:pt x="168275" y="60360"/>
                  </a:cubicBezTo>
                  <a:cubicBezTo>
                    <a:pt x="180975" y="59302"/>
                    <a:pt x="192617" y="1622"/>
                    <a:pt x="203200" y="35"/>
                  </a:cubicBezTo>
                  <a:cubicBezTo>
                    <a:pt x="213783" y="-1553"/>
                    <a:pt x="218546" y="50306"/>
                    <a:pt x="231775" y="50835"/>
                  </a:cubicBezTo>
                  <a:cubicBezTo>
                    <a:pt x="245004" y="51364"/>
                    <a:pt x="269875" y="4268"/>
                    <a:pt x="282575" y="3210"/>
                  </a:cubicBezTo>
                  <a:cubicBezTo>
                    <a:pt x="295275" y="2152"/>
                    <a:pt x="293158" y="42898"/>
                    <a:pt x="307975" y="44485"/>
                  </a:cubicBezTo>
                  <a:cubicBezTo>
                    <a:pt x="322792" y="46072"/>
                    <a:pt x="355600" y="13264"/>
                    <a:pt x="371475" y="12735"/>
                  </a:cubicBezTo>
                  <a:cubicBezTo>
                    <a:pt x="387350" y="12206"/>
                    <a:pt x="390525" y="42897"/>
                    <a:pt x="403225" y="41310"/>
                  </a:cubicBezTo>
                  <a:cubicBezTo>
                    <a:pt x="415925" y="39723"/>
                    <a:pt x="434446" y="3739"/>
                    <a:pt x="447675" y="3210"/>
                  </a:cubicBezTo>
                  <a:cubicBezTo>
                    <a:pt x="460904" y="2681"/>
                    <a:pt x="469900" y="38135"/>
                    <a:pt x="482600" y="38135"/>
                  </a:cubicBezTo>
                  <a:cubicBezTo>
                    <a:pt x="495300" y="38135"/>
                    <a:pt x="511175" y="1623"/>
                    <a:pt x="523875" y="3210"/>
                  </a:cubicBezTo>
                  <a:cubicBezTo>
                    <a:pt x="536575" y="4797"/>
                    <a:pt x="544513" y="47660"/>
                    <a:pt x="558800" y="47660"/>
                  </a:cubicBezTo>
                  <a:cubicBezTo>
                    <a:pt x="573087" y="47660"/>
                    <a:pt x="596900" y="5327"/>
                    <a:pt x="609600" y="3210"/>
                  </a:cubicBezTo>
                  <a:cubicBezTo>
                    <a:pt x="622300" y="1093"/>
                    <a:pt x="619654" y="33902"/>
                    <a:pt x="635000" y="34960"/>
                  </a:cubicBezTo>
                  <a:cubicBezTo>
                    <a:pt x="650346" y="36018"/>
                    <a:pt x="683154" y="7443"/>
                    <a:pt x="701675" y="9560"/>
                  </a:cubicBezTo>
                  <a:cubicBezTo>
                    <a:pt x="720196" y="11677"/>
                    <a:pt x="731838" y="48718"/>
                    <a:pt x="746125" y="47660"/>
                  </a:cubicBezTo>
                  <a:cubicBezTo>
                    <a:pt x="760412" y="46602"/>
                    <a:pt x="775758" y="4268"/>
                    <a:pt x="787400" y="3210"/>
                  </a:cubicBezTo>
                  <a:cubicBezTo>
                    <a:pt x="799042" y="2152"/>
                    <a:pt x="802217" y="41310"/>
                    <a:pt x="815975" y="41310"/>
                  </a:cubicBezTo>
                  <a:cubicBezTo>
                    <a:pt x="829733" y="41310"/>
                    <a:pt x="855663" y="3210"/>
                    <a:pt x="869950" y="3210"/>
                  </a:cubicBezTo>
                  <a:cubicBezTo>
                    <a:pt x="884237" y="3210"/>
                    <a:pt x="889000" y="41310"/>
                    <a:pt x="901700" y="41310"/>
                  </a:cubicBezTo>
                  <a:cubicBezTo>
                    <a:pt x="914400" y="41310"/>
                    <a:pt x="933979" y="3739"/>
                    <a:pt x="946150" y="3210"/>
                  </a:cubicBezTo>
                  <a:cubicBezTo>
                    <a:pt x="958321" y="2681"/>
                    <a:pt x="963083" y="38664"/>
                    <a:pt x="974725" y="38135"/>
                  </a:cubicBezTo>
                  <a:cubicBezTo>
                    <a:pt x="986367" y="37606"/>
                    <a:pt x="1003300" y="35"/>
                    <a:pt x="1016000" y="35"/>
                  </a:cubicBezTo>
                  <a:cubicBezTo>
                    <a:pt x="1028700" y="35"/>
                    <a:pt x="1043517" y="31785"/>
                    <a:pt x="1050925" y="38135"/>
                  </a:cubicBezTo>
                  <a:cubicBezTo>
                    <a:pt x="1058333" y="44485"/>
                    <a:pt x="1059391" y="41310"/>
                    <a:pt x="1060450" y="38135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Helvetica" pitchFamily="2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303FFE4-B03B-C747-AE5E-EBA937DE599C}"/>
                </a:ext>
              </a:extLst>
            </p:cNvPr>
            <p:cNvGrpSpPr/>
            <p:nvPr/>
          </p:nvGrpSpPr>
          <p:grpSpPr>
            <a:xfrm>
              <a:off x="8263927" y="2188552"/>
              <a:ext cx="3264514" cy="3787967"/>
              <a:chOff x="8263927" y="2188552"/>
              <a:chExt cx="3264514" cy="3787967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4FEC880B-1DCE-2D4A-B38A-CE670761FBAF}"/>
                  </a:ext>
                </a:extLst>
              </p:cNvPr>
              <p:cNvCxnSpPr/>
              <p:nvPr/>
            </p:nvCxnSpPr>
            <p:spPr>
              <a:xfrm>
                <a:off x="8263927" y="5976519"/>
                <a:ext cx="32252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9986D3F-D32C-5744-A104-0F528E55D865}"/>
                  </a:ext>
                </a:extLst>
              </p:cNvPr>
              <p:cNvSpPr txBox="1"/>
              <p:nvPr/>
            </p:nvSpPr>
            <p:spPr>
              <a:xfrm>
                <a:off x="10926286" y="5452454"/>
                <a:ext cx="376990" cy="474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R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7FEF8D6-BFA3-3247-A893-EC2309E966C0}"/>
                  </a:ext>
                </a:extLst>
              </p:cNvPr>
              <p:cNvGrpSpPr/>
              <p:nvPr/>
            </p:nvGrpSpPr>
            <p:grpSpPr>
              <a:xfrm>
                <a:off x="8404245" y="2188552"/>
                <a:ext cx="3124196" cy="3544395"/>
                <a:chOff x="8404245" y="2188552"/>
                <a:chExt cx="3124196" cy="3544395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6B4D31D4-D62E-374A-98A8-F7E2346D8983}"/>
                    </a:ext>
                  </a:extLst>
                </p:cNvPr>
                <p:cNvGrpSpPr/>
                <p:nvPr/>
              </p:nvGrpSpPr>
              <p:grpSpPr>
                <a:xfrm>
                  <a:off x="8795089" y="4311423"/>
                  <a:ext cx="1957134" cy="1421524"/>
                  <a:chOff x="8795089" y="4311423"/>
                  <a:chExt cx="1957134" cy="1421524"/>
                </a:xfrm>
              </p:grpSpPr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68E352F-690B-974B-977B-3C02E8DB2CE0}"/>
                      </a:ext>
                    </a:extLst>
                  </p:cNvPr>
                  <p:cNvSpPr/>
                  <p:nvPr/>
                </p:nvSpPr>
                <p:spPr>
                  <a:xfrm>
                    <a:off x="8795089" y="4367227"/>
                    <a:ext cx="1957134" cy="1365720"/>
                  </a:xfrm>
                  <a:custGeom>
                    <a:avLst/>
                    <a:gdLst>
                      <a:gd name="connsiteX0" fmla="*/ 0 w 2887579"/>
                      <a:gd name="connsiteY0" fmla="*/ 0 h 2454442"/>
                      <a:gd name="connsiteX1" fmla="*/ 1503948 w 2887579"/>
                      <a:gd name="connsiteY1" fmla="*/ 2454442 h 2454442"/>
                      <a:gd name="connsiteX2" fmla="*/ 2887579 w 2887579"/>
                      <a:gd name="connsiteY2" fmla="*/ 0 h 2454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87579" h="2454442">
                        <a:moveTo>
                          <a:pt x="0" y="0"/>
                        </a:moveTo>
                        <a:cubicBezTo>
                          <a:pt x="511342" y="1227221"/>
                          <a:pt x="1022685" y="2454442"/>
                          <a:pt x="1503948" y="2454442"/>
                        </a:cubicBezTo>
                        <a:cubicBezTo>
                          <a:pt x="1985211" y="2454442"/>
                          <a:pt x="2436395" y="1227221"/>
                          <a:pt x="2887579" y="0"/>
                        </a:cubicBezTo>
                      </a:path>
                    </a:pathLst>
                  </a:cu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Helvetica" pitchFamily="2" charset="0"/>
                    </a:endParaRP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E8259615-E850-2041-8981-70E14717A112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838" y="4311423"/>
                    <a:ext cx="789892" cy="4743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0070C0"/>
                        </a:solidFill>
                        <a:latin typeface="Helvetica" pitchFamily="2" charset="0"/>
                      </a:rPr>
                      <a:t>S0</a:t>
                    </a: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664CDD-A988-F543-BA01-F773A7D43D28}"/>
                    </a:ext>
                  </a:extLst>
                </p:cNvPr>
                <p:cNvGrpSpPr/>
                <p:nvPr/>
              </p:nvGrpSpPr>
              <p:grpSpPr>
                <a:xfrm>
                  <a:off x="9194317" y="2188552"/>
                  <a:ext cx="2334124" cy="1289576"/>
                  <a:chOff x="9194317" y="2188552"/>
                  <a:chExt cx="2334124" cy="1289576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AB1C29AD-C08E-7244-893E-501CF0361B1A}"/>
                      </a:ext>
                    </a:extLst>
                  </p:cNvPr>
                  <p:cNvGrpSpPr/>
                  <p:nvPr/>
                </p:nvGrpSpPr>
                <p:grpSpPr>
                  <a:xfrm>
                    <a:off x="9194317" y="2188552"/>
                    <a:ext cx="2334124" cy="1289576"/>
                    <a:chOff x="9669380" y="2270302"/>
                    <a:chExt cx="2334124" cy="1289576"/>
                  </a:xfrm>
                </p:grpSpPr>
                <p:sp>
                  <p:nvSpPr>
                    <p:cNvPr id="83" name="Freeform 82">
                      <a:extLst>
                        <a:ext uri="{FF2B5EF4-FFF2-40B4-BE49-F238E27FC236}">
                          <a16:creationId xmlns:a16="http://schemas.microsoft.com/office/drawing/2014/main" id="{D5E0D38C-840F-3F45-9F28-59B8AE556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9380" y="2578896"/>
                      <a:ext cx="2334124" cy="980982"/>
                    </a:xfrm>
                    <a:custGeom>
                      <a:avLst/>
                      <a:gdLst>
                        <a:gd name="connsiteX0" fmla="*/ 0 w 2887579"/>
                        <a:gd name="connsiteY0" fmla="*/ 0 h 2454442"/>
                        <a:gd name="connsiteX1" fmla="*/ 1503948 w 2887579"/>
                        <a:gd name="connsiteY1" fmla="*/ 2454442 h 2454442"/>
                        <a:gd name="connsiteX2" fmla="*/ 2887579 w 2887579"/>
                        <a:gd name="connsiteY2" fmla="*/ 0 h 24544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887579" h="2454442">
                          <a:moveTo>
                            <a:pt x="0" y="0"/>
                          </a:moveTo>
                          <a:cubicBezTo>
                            <a:pt x="511342" y="1227221"/>
                            <a:pt x="1022685" y="2454442"/>
                            <a:pt x="1503948" y="2454442"/>
                          </a:cubicBezTo>
                          <a:cubicBezTo>
                            <a:pt x="1985211" y="2454442"/>
                            <a:pt x="2436395" y="1227221"/>
                            <a:pt x="2887579" y="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1704748B-FD11-9240-B3C6-71F464FA0B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19913" y="2270302"/>
                      <a:ext cx="967447" cy="4743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rgbClr val="7030A0"/>
                          </a:solidFill>
                          <a:latin typeface="Helvetica" pitchFamily="2" charset="0"/>
                        </a:rPr>
                        <a:t>S2</a:t>
                      </a:r>
                    </a:p>
                  </p:txBody>
                </p:sp>
              </p:grpSp>
              <p:sp>
                <p:nvSpPr>
                  <p:cNvPr id="77" name="Freeform 76">
                    <a:extLst>
                      <a:ext uri="{FF2B5EF4-FFF2-40B4-BE49-F238E27FC236}">
                        <a16:creationId xmlns:a16="http://schemas.microsoft.com/office/drawing/2014/main" id="{C81534F2-6479-5642-A7A4-0BB57C908310}"/>
                      </a:ext>
                    </a:extLst>
                  </p:cNvPr>
                  <p:cNvSpPr/>
                  <p:nvPr/>
                </p:nvSpPr>
                <p:spPr>
                  <a:xfrm>
                    <a:off x="9877425" y="3159090"/>
                    <a:ext cx="1060450" cy="60375"/>
                  </a:xfrm>
                  <a:custGeom>
                    <a:avLst/>
                    <a:gdLst>
                      <a:gd name="connsiteX0" fmla="*/ 0 w 1060450"/>
                      <a:gd name="connsiteY0" fmla="*/ 47660 h 60375"/>
                      <a:gd name="connsiteX1" fmla="*/ 44450 w 1060450"/>
                      <a:gd name="connsiteY1" fmla="*/ 6385 h 60375"/>
                      <a:gd name="connsiteX2" fmla="*/ 85725 w 1060450"/>
                      <a:gd name="connsiteY2" fmla="*/ 54010 h 60375"/>
                      <a:gd name="connsiteX3" fmla="*/ 127000 w 1060450"/>
                      <a:gd name="connsiteY3" fmla="*/ 6385 h 60375"/>
                      <a:gd name="connsiteX4" fmla="*/ 168275 w 1060450"/>
                      <a:gd name="connsiteY4" fmla="*/ 60360 h 60375"/>
                      <a:gd name="connsiteX5" fmla="*/ 203200 w 1060450"/>
                      <a:gd name="connsiteY5" fmla="*/ 35 h 60375"/>
                      <a:gd name="connsiteX6" fmla="*/ 231775 w 1060450"/>
                      <a:gd name="connsiteY6" fmla="*/ 50835 h 60375"/>
                      <a:gd name="connsiteX7" fmla="*/ 282575 w 1060450"/>
                      <a:gd name="connsiteY7" fmla="*/ 3210 h 60375"/>
                      <a:gd name="connsiteX8" fmla="*/ 307975 w 1060450"/>
                      <a:gd name="connsiteY8" fmla="*/ 44485 h 60375"/>
                      <a:gd name="connsiteX9" fmla="*/ 371475 w 1060450"/>
                      <a:gd name="connsiteY9" fmla="*/ 12735 h 60375"/>
                      <a:gd name="connsiteX10" fmla="*/ 403225 w 1060450"/>
                      <a:gd name="connsiteY10" fmla="*/ 41310 h 60375"/>
                      <a:gd name="connsiteX11" fmla="*/ 447675 w 1060450"/>
                      <a:gd name="connsiteY11" fmla="*/ 3210 h 60375"/>
                      <a:gd name="connsiteX12" fmla="*/ 482600 w 1060450"/>
                      <a:gd name="connsiteY12" fmla="*/ 38135 h 60375"/>
                      <a:gd name="connsiteX13" fmla="*/ 523875 w 1060450"/>
                      <a:gd name="connsiteY13" fmla="*/ 3210 h 60375"/>
                      <a:gd name="connsiteX14" fmla="*/ 558800 w 1060450"/>
                      <a:gd name="connsiteY14" fmla="*/ 47660 h 60375"/>
                      <a:gd name="connsiteX15" fmla="*/ 609600 w 1060450"/>
                      <a:gd name="connsiteY15" fmla="*/ 3210 h 60375"/>
                      <a:gd name="connsiteX16" fmla="*/ 635000 w 1060450"/>
                      <a:gd name="connsiteY16" fmla="*/ 34960 h 60375"/>
                      <a:gd name="connsiteX17" fmla="*/ 701675 w 1060450"/>
                      <a:gd name="connsiteY17" fmla="*/ 9560 h 60375"/>
                      <a:gd name="connsiteX18" fmla="*/ 746125 w 1060450"/>
                      <a:gd name="connsiteY18" fmla="*/ 47660 h 60375"/>
                      <a:gd name="connsiteX19" fmla="*/ 787400 w 1060450"/>
                      <a:gd name="connsiteY19" fmla="*/ 3210 h 60375"/>
                      <a:gd name="connsiteX20" fmla="*/ 815975 w 1060450"/>
                      <a:gd name="connsiteY20" fmla="*/ 41310 h 60375"/>
                      <a:gd name="connsiteX21" fmla="*/ 869950 w 1060450"/>
                      <a:gd name="connsiteY21" fmla="*/ 3210 h 60375"/>
                      <a:gd name="connsiteX22" fmla="*/ 901700 w 1060450"/>
                      <a:gd name="connsiteY22" fmla="*/ 41310 h 60375"/>
                      <a:gd name="connsiteX23" fmla="*/ 946150 w 1060450"/>
                      <a:gd name="connsiteY23" fmla="*/ 3210 h 60375"/>
                      <a:gd name="connsiteX24" fmla="*/ 974725 w 1060450"/>
                      <a:gd name="connsiteY24" fmla="*/ 38135 h 60375"/>
                      <a:gd name="connsiteX25" fmla="*/ 1016000 w 1060450"/>
                      <a:gd name="connsiteY25" fmla="*/ 35 h 60375"/>
                      <a:gd name="connsiteX26" fmla="*/ 1050925 w 1060450"/>
                      <a:gd name="connsiteY26" fmla="*/ 38135 h 60375"/>
                      <a:gd name="connsiteX27" fmla="*/ 1060450 w 1060450"/>
                      <a:gd name="connsiteY27" fmla="*/ 38135 h 60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060450" h="60375">
                        <a:moveTo>
                          <a:pt x="0" y="47660"/>
                        </a:moveTo>
                        <a:cubicBezTo>
                          <a:pt x="15081" y="26493"/>
                          <a:pt x="30163" y="5327"/>
                          <a:pt x="44450" y="6385"/>
                        </a:cubicBezTo>
                        <a:cubicBezTo>
                          <a:pt x="58737" y="7443"/>
                          <a:pt x="71967" y="54010"/>
                          <a:pt x="85725" y="54010"/>
                        </a:cubicBezTo>
                        <a:cubicBezTo>
                          <a:pt x="99483" y="54010"/>
                          <a:pt x="113242" y="5327"/>
                          <a:pt x="127000" y="6385"/>
                        </a:cubicBezTo>
                        <a:cubicBezTo>
                          <a:pt x="140758" y="7443"/>
                          <a:pt x="155575" y="61418"/>
                          <a:pt x="168275" y="60360"/>
                        </a:cubicBezTo>
                        <a:cubicBezTo>
                          <a:pt x="180975" y="59302"/>
                          <a:pt x="192617" y="1622"/>
                          <a:pt x="203200" y="35"/>
                        </a:cubicBezTo>
                        <a:cubicBezTo>
                          <a:pt x="213783" y="-1553"/>
                          <a:pt x="218546" y="50306"/>
                          <a:pt x="231775" y="50835"/>
                        </a:cubicBezTo>
                        <a:cubicBezTo>
                          <a:pt x="245004" y="51364"/>
                          <a:pt x="269875" y="4268"/>
                          <a:pt x="282575" y="3210"/>
                        </a:cubicBezTo>
                        <a:cubicBezTo>
                          <a:pt x="295275" y="2152"/>
                          <a:pt x="293158" y="42898"/>
                          <a:pt x="307975" y="44485"/>
                        </a:cubicBezTo>
                        <a:cubicBezTo>
                          <a:pt x="322792" y="46072"/>
                          <a:pt x="355600" y="13264"/>
                          <a:pt x="371475" y="12735"/>
                        </a:cubicBezTo>
                        <a:cubicBezTo>
                          <a:pt x="387350" y="12206"/>
                          <a:pt x="390525" y="42897"/>
                          <a:pt x="403225" y="41310"/>
                        </a:cubicBezTo>
                        <a:cubicBezTo>
                          <a:pt x="415925" y="39723"/>
                          <a:pt x="434446" y="3739"/>
                          <a:pt x="447675" y="3210"/>
                        </a:cubicBezTo>
                        <a:cubicBezTo>
                          <a:pt x="460904" y="2681"/>
                          <a:pt x="469900" y="38135"/>
                          <a:pt x="482600" y="38135"/>
                        </a:cubicBezTo>
                        <a:cubicBezTo>
                          <a:pt x="495300" y="38135"/>
                          <a:pt x="511175" y="1623"/>
                          <a:pt x="523875" y="3210"/>
                        </a:cubicBezTo>
                        <a:cubicBezTo>
                          <a:pt x="536575" y="4797"/>
                          <a:pt x="544513" y="47660"/>
                          <a:pt x="558800" y="47660"/>
                        </a:cubicBezTo>
                        <a:cubicBezTo>
                          <a:pt x="573087" y="47660"/>
                          <a:pt x="596900" y="5327"/>
                          <a:pt x="609600" y="3210"/>
                        </a:cubicBezTo>
                        <a:cubicBezTo>
                          <a:pt x="622300" y="1093"/>
                          <a:pt x="619654" y="33902"/>
                          <a:pt x="635000" y="34960"/>
                        </a:cubicBezTo>
                        <a:cubicBezTo>
                          <a:pt x="650346" y="36018"/>
                          <a:pt x="683154" y="7443"/>
                          <a:pt x="701675" y="9560"/>
                        </a:cubicBezTo>
                        <a:cubicBezTo>
                          <a:pt x="720196" y="11677"/>
                          <a:pt x="731838" y="48718"/>
                          <a:pt x="746125" y="47660"/>
                        </a:cubicBezTo>
                        <a:cubicBezTo>
                          <a:pt x="760412" y="46602"/>
                          <a:pt x="775758" y="4268"/>
                          <a:pt x="787400" y="3210"/>
                        </a:cubicBezTo>
                        <a:cubicBezTo>
                          <a:pt x="799042" y="2152"/>
                          <a:pt x="802217" y="41310"/>
                          <a:pt x="815975" y="41310"/>
                        </a:cubicBezTo>
                        <a:cubicBezTo>
                          <a:pt x="829733" y="41310"/>
                          <a:pt x="855663" y="3210"/>
                          <a:pt x="869950" y="3210"/>
                        </a:cubicBezTo>
                        <a:cubicBezTo>
                          <a:pt x="884237" y="3210"/>
                          <a:pt x="889000" y="41310"/>
                          <a:pt x="901700" y="41310"/>
                        </a:cubicBezTo>
                        <a:cubicBezTo>
                          <a:pt x="914400" y="41310"/>
                          <a:pt x="933979" y="3739"/>
                          <a:pt x="946150" y="3210"/>
                        </a:cubicBezTo>
                        <a:cubicBezTo>
                          <a:pt x="958321" y="2681"/>
                          <a:pt x="963083" y="38664"/>
                          <a:pt x="974725" y="38135"/>
                        </a:cubicBezTo>
                        <a:cubicBezTo>
                          <a:pt x="986367" y="37606"/>
                          <a:pt x="1003300" y="35"/>
                          <a:pt x="1016000" y="35"/>
                        </a:cubicBezTo>
                        <a:cubicBezTo>
                          <a:pt x="1028700" y="35"/>
                          <a:pt x="1043517" y="31785"/>
                          <a:pt x="1050925" y="38135"/>
                        </a:cubicBezTo>
                        <a:cubicBezTo>
                          <a:pt x="1058333" y="44485"/>
                          <a:pt x="1059391" y="41310"/>
                          <a:pt x="1060450" y="38135"/>
                        </a:cubicBezTo>
                      </a:path>
                    </a:pathLst>
                  </a:custGeom>
                  <a:noFill/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Helvetica" pitchFamily="2" charset="0"/>
                    </a:endParaRPr>
                  </a:p>
                </p:txBody>
              </p:sp>
              <p:sp>
                <p:nvSpPr>
                  <p:cNvPr id="78" name="Curved Down Arrow 77">
                    <a:extLst>
                      <a:ext uri="{FF2B5EF4-FFF2-40B4-BE49-F238E27FC236}">
                        <a16:creationId xmlns:a16="http://schemas.microsoft.com/office/drawing/2014/main" id="{D528941A-ECC3-2F44-B4D8-CBACF98AA6DF}"/>
                      </a:ext>
                    </a:extLst>
                  </p:cNvPr>
                  <p:cNvSpPr/>
                  <p:nvPr/>
                </p:nvSpPr>
                <p:spPr>
                  <a:xfrm rot="2409459">
                    <a:off x="9885478" y="3199412"/>
                    <a:ext cx="235877" cy="95790"/>
                  </a:xfrm>
                  <a:prstGeom prst="curvedDownArrow">
                    <a:avLst/>
                  </a:prstGeom>
                  <a:solidFill>
                    <a:srgbClr val="00B050"/>
                  </a:solidFill>
                  <a:ln w="63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79" name="Curved Down Arrow 78">
                    <a:extLst>
                      <a:ext uri="{FF2B5EF4-FFF2-40B4-BE49-F238E27FC236}">
                        <a16:creationId xmlns:a16="http://schemas.microsoft.com/office/drawing/2014/main" id="{FB8F3A7A-DD5F-9747-83CE-D70A04BA3B4C}"/>
                      </a:ext>
                    </a:extLst>
                  </p:cNvPr>
                  <p:cNvSpPr/>
                  <p:nvPr/>
                </p:nvSpPr>
                <p:spPr>
                  <a:xfrm rot="1773711">
                    <a:off x="10090181" y="3312331"/>
                    <a:ext cx="235877" cy="95790"/>
                  </a:xfrm>
                  <a:prstGeom prst="curvedDownArrow">
                    <a:avLst/>
                  </a:prstGeom>
                  <a:solidFill>
                    <a:srgbClr val="00B050"/>
                  </a:solidFill>
                  <a:ln w="63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0" name="Curved Down Arrow 79">
                    <a:extLst>
                      <a:ext uri="{FF2B5EF4-FFF2-40B4-BE49-F238E27FC236}">
                        <a16:creationId xmlns:a16="http://schemas.microsoft.com/office/drawing/2014/main" id="{4589B0BC-9CCB-304A-9A4C-398C3B5736FA}"/>
                      </a:ext>
                    </a:extLst>
                  </p:cNvPr>
                  <p:cNvSpPr/>
                  <p:nvPr/>
                </p:nvSpPr>
                <p:spPr>
                  <a:xfrm>
                    <a:off x="10289711" y="3352435"/>
                    <a:ext cx="235877" cy="95790"/>
                  </a:xfrm>
                  <a:prstGeom prst="curvedDownArrow">
                    <a:avLst/>
                  </a:prstGeom>
                  <a:solidFill>
                    <a:srgbClr val="00B050"/>
                  </a:solidFill>
                  <a:ln w="63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1" name="Curved Down Arrow 80">
                    <a:extLst>
                      <a:ext uri="{FF2B5EF4-FFF2-40B4-BE49-F238E27FC236}">
                        <a16:creationId xmlns:a16="http://schemas.microsoft.com/office/drawing/2014/main" id="{29C2DF21-BF41-CD4C-B6AE-ABF9679363BD}"/>
                      </a:ext>
                    </a:extLst>
                  </p:cNvPr>
                  <p:cNvSpPr/>
                  <p:nvPr/>
                </p:nvSpPr>
                <p:spPr>
                  <a:xfrm rot="20498487">
                    <a:off x="10509964" y="3298690"/>
                    <a:ext cx="235877" cy="95790"/>
                  </a:xfrm>
                  <a:prstGeom prst="curvedDownArrow">
                    <a:avLst/>
                  </a:prstGeom>
                  <a:solidFill>
                    <a:srgbClr val="00B050"/>
                  </a:solidFill>
                  <a:ln w="63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82" name="Curved Down Arrow 81">
                    <a:extLst>
                      <a:ext uri="{FF2B5EF4-FFF2-40B4-BE49-F238E27FC236}">
                        <a16:creationId xmlns:a16="http://schemas.microsoft.com/office/drawing/2014/main" id="{0C0617E6-8D32-E74C-8F54-76C4E0AA24E9}"/>
                      </a:ext>
                    </a:extLst>
                  </p:cNvPr>
                  <p:cNvSpPr/>
                  <p:nvPr/>
                </p:nvSpPr>
                <p:spPr>
                  <a:xfrm rot="19812297">
                    <a:off x="10711468" y="3183993"/>
                    <a:ext cx="235877" cy="95790"/>
                  </a:xfrm>
                  <a:prstGeom prst="curvedDownArrow">
                    <a:avLst/>
                  </a:prstGeom>
                  <a:solidFill>
                    <a:srgbClr val="00B050"/>
                  </a:solidFill>
                  <a:ln w="63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722B103A-1216-8E49-8197-92E6FF284026}"/>
                    </a:ext>
                  </a:extLst>
                </p:cNvPr>
                <p:cNvGrpSpPr/>
                <p:nvPr/>
              </p:nvGrpSpPr>
              <p:grpSpPr>
                <a:xfrm>
                  <a:off x="8404245" y="2641489"/>
                  <a:ext cx="1957134" cy="1482166"/>
                  <a:chOff x="8404245" y="2641489"/>
                  <a:chExt cx="1957134" cy="1482166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8D857931-0698-D844-96A4-9D0C974C01CD}"/>
                      </a:ext>
                    </a:extLst>
                  </p:cNvPr>
                  <p:cNvGrpSpPr/>
                  <p:nvPr/>
                </p:nvGrpSpPr>
                <p:grpSpPr>
                  <a:xfrm>
                    <a:off x="8404245" y="2641489"/>
                    <a:ext cx="1957134" cy="1482166"/>
                    <a:chOff x="9118335" y="2736175"/>
                    <a:chExt cx="1957134" cy="1482166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E17AC5BB-6FC1-A343-8652-8C716B57C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8335" y="2852621"/>
                      <a:ext cx="1957134" cy="1365720"/>
                    </a:xfrm>
                    <a:custGeom>
                      <a:avLst/>
                      <a:gdLst>
                        <a:gd name="connsiteX0" fmla="*/ 0 w 2887579"/>
                        <a:gd name="connsiteY0" fmla="*/ 0 h 2454442"/>
                        <a:gd name="connsiteX1" fmla="*/ 1503948 w 2887579"/>
                        <a:gd name="connsiteY1" fmla="*/ 2454442 h 2454442"/>
                        <a:gd name="connsiteX2" fmla="*/ 2887579 w 2887579"/>
                        <a:gd name="connsiteY2" fmla="*/ 0 h 24544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887579" h="2454442">
                          <a:moveTo>
                            <a:pt x="0" y="0"/>
                          </a:moveTo>
                          <a:cubicBezTo>
                            <a:pt x="511342" y="1227221"/>
                            <a:pt x="1022685" y="2454442"/>
                            <a:pt x="1503948" y="2454442"/>
                          </a:cubicBezTo>
                          <a:cubicBezTo>
                            <a:pt x="1985211" y="2454442"/>
                            <a:pt x="2436395" y="1227221"/>
                            <a:pt x="2887579" y="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0D0FE46F-7BF7-0E4F-9E6B-5ABC9B433C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362" y="2736175"/>
                      <a:ext cx="696272" cy="4743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Helvetica" pitchFamily="2" charset="0"/>
                        </a:rPr>
                        <a:t>S1</a:t>
                      </a:r>
                    </a:p>
                  </p:txBody>
                </p:sp>
              </p:grpSp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D70A8F74-C18B-AB4A-B0B8-2351946FCBE1}"/>
                      </a:ext>
                    </a:extLst>
                  </p:cNvPr>
                  <p:cNvSpPr/>
                  <p:nvPr/>
                </p:nvSpPr>
                <p:spPr>
                  <a:xfrm>
                    <a:off x="9070726" y="3888498"/>
                    <a:ext cx="649007" cy="45719"/>
                  </a:xfrm>
                  <a:custGeom>
                    <a:avLst/>
                    <a:gdLst>
                      <a:gd name="connsiteX0" fmla="*/ 0 w 1060450"/>
                      <a:gd name="connsiteY0" fmla="*/ 47660 h 60375"/>
                      <a:gd name="connsiteX1" fmla="*/ 44450 w 1060450"/>
                      <a:gd name="connsiteY1" fmla="*/ 6385 h 60375"/>
                      <a:gd name="connsiteX2" fmla="*/ 85725 w 1060450"/>
                      <a:gd name="connsiteY2" fmla="*/ 54010 h 60375"/>
                      <a:gd name="connsiteX3" fmla="*/ 127000 w 1060450"/>
                      <a:gd name="connsiteY3" fmla="*/ 6385 h 60375"/>
                      <a:gd name="connsiteX4" fmla="*/ 168275 w 1060450"/>
                      <a:gd name="connsiteY4" fmla="*/ 60360 h 60375"/>
                      <a:gd name="connsiteX5" fmla="*/ 203200 w 1060450"/>
                      <a:gd name="connsiteY5" fmla="*/ 35 h 60375"/>
                      <a:gd name="connsiteX6" fmla="*/ 231775 w 1060450"/>
                      <a:gd name="connsiteY6" fmla="*/ 50835 h 60375"/>
                      <a:gd name="connsiteX7" fmla="*/ 282575 w 1060450"/>
                      <a:gd name="connsiteY7" fmla="*/ 3210 h 60375"/>
                      <a:gd name="connsiteX8" fmla="*/ 307975 w 1060450"/>
                      <a:gd name="connsiteY8" fmla="*/ 44485 h 60375"/>
                      <a:gd name="connsiteX9" fmla="*/ 371475 w 1060450"/>
                      <a:gd name="connsiteY9" fmla="*/ 12735 h 60375"/>
                      <a:gd name="connsiteX10" fmla="*/ 403225 w 1060450"/>
                      <a:gd name="connsiteY10" fmla="*/ 41310 h 60375"/>
                      <a:gd name="connsiteX11" fmla="*/ 447675 w 1060450"/>
                      <a:gd name="connsiteY11" fmla="*/ 3210 h 60375"/>
                      <a:gd name="connsiteX12" fmla="*/ 482600 w 1060450"/>
                      <a:gd name="connsiteY12" fmla="*/ 38135 h 60375"/>
                      <a:gd name="connsiteX13" fmla="*/ 523875 w 1060450"/>
                      <a:gd name="connsiteY13" fmla="*/ 3210 h 60375"/>
                      <a:gd name="connsiteX14" fmla="*/ 558800 w 1060450"/>
                      <a:gd name="connsiteY14" fmla="*/ 47660 h 60375"/>
                      <a:gd name="connsiteX15" fmla="*/ 609600 w 1060450"/>
                      <a:gd name="connsiteY15" fmla="*/ 3210 h 60375"/>
                      <a:gd name="connsiteX16" fmla="*/ 635000 w 1060450"/>
                      <a:gd name="connsiteY16" fmla="*/ 34960 h 60375"/>
                      <a:gd name="connsiteX17" fmla="*/ 701675 w 1060450"/>
                      <a:gd name="connsiteY17" fmla="*/ 9560 h 60375"/>
                      <a:gd name="connsiteX18" fmla="*/ 746125 w 1060450"/>
                      <a:gd name="connsiteY18" fmla="*/ 47660 h 60375"/>
                      <a:gd name="connsiteX19" fmla="*/ 787400 w 1060450"/>
                      <a:gd name="connsiteY19" fmla="*/ 3210 h 60375"/>
                      <a:gd name="connsiteX20" fmla="*/ 815975 w 1060450"/>
                      <a:gd name="connsiteY20" fmla="*/ 41310 h 60375"/>
                      <a:gd name="connsiteX21" fmla="*/ 869950 w 1060450"/>
                      <a:gd name="connsiteY21" fmla="*/ 3210 h 60375"/>
                      <a:gd name="connsiteX22" fmla="*/ 901700 w 1060450"/>
                      <a:gd name="connsiteY22" fmla="*/ 41310 h 60375"/>
                      <a:gd name="connsiteX23" fmla="*/ 946150 w 1060450"/>
                      <a:gd name="connsiteY23" fmla="*/ 3210 h 60375"/>
                      <a:gd name="connsiteX24" fmla="*/ 974725 w 1060450"/>
                      <a:gd name="connsiteY24" fmla="*/ 38135 h 60375"/>
                      <a:gd name="connsiteX25" fmla="*/ 1016000 w 1060450"/>
                      <a:gd name="connsiteY25" fmla="*/ 35 h 60375"/>
                      <a:gd name="connsiteX26" fmla="*/ 1050925 w 1060450"/>
                      <a:gd name="connsiteY26" fmla="*/ 38135 h 60375"/>
                      <a:gd name="connsiteX27" fmla="*/ 1060450 w 1060450"/>
                      <a:gd name="connsiteY27" fmla="*/ 38135 h 60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060450" h="60375">
                        <a:moveTo>
                          <a:pt x="0" y="47660"/>
                        </a:moveTo>
                        <a:cubicBezTo>
                          <a:pt x="15081" y="26493"/>
                          <a:pt x="30163" y="5327"/>
                          <a:pt x="44450" y="6385"/>
                        </a:cubicBezTo>
                        <a:cubicBezTo>
                          <a:pt x="58737" y="7443"/>
                          <a:pt x="71967" y="54010"/>
                          <a:pt x="85725" y="54010"/>
                        </a:cubicBezTo>
                        <a:cubicBezTo>
                          <a:pt x="99483" y="54010"/>
                          <a:pt x="113242" y="5327"/>
                          <a:pt x="127000" y="6385"/>
                        </a:cubicBezTo>
                        <a:cubicBezTo>
                          <a:pt x="140758" y="7443"/>
                          <a:pt x="155575" y="61418"/>
                          <a:pt x="168275" y="60360"/>
                        </a:cubicBezTo>
                        <a:cubicBezTo>
                          <a:pt x="180975" y="59302"/>
                          <a:pt x="192617" y="1622"/>
                          <a:pt x="203200" y="35"/>
                        </a:cubicBezTo>
                        <a:cubicBezTo>
                          <a:pt x="213783" y="-1553"/>
                          <a:pt x="218546" y="50306"/>
                          <a:pt x="231775" y="50835"/>
                        </a:cubicBezTo>
                        <a:cubicBezTo>
                          <a:pt x="245004" y="51364"/>
                          <a:pt x="269875" y="4268"/>
                          <a:pt x="282575" y="3210"/>
                        </a:cubicBezTo>
                        <a:cubicBezTo>
                          <a:pt x="295275" y="2152"/>
                          <a:pt x="293158" y="42898"/>
                          <a:pt x="307975" y="44485"/>
                        </a:cubicBezTo>
                        <a:cubicBezTo>
                          <a:pt x="322792" y="46072"/>
                          <a:pt x="355600" y="13264"/>
                          <a:pt x="371475" y="12735"/>
                        </a:cubicBezTo>
                        <a:cubicBezTo>
                          <a:pt x="387350" y="12206"/>
                          <a:pt x="390525" y="42897"/>
                          <a:pt x="403225" y="41310"/>
                        </a:cubicBezTo>
                        <a:cubicBezTo>
                          <a:pt x="415925" y="39723"/>
                          <a:pt x="434446" y="3739"/>
                          <a:pt x="447675" y="3210"/>
                        </a:cubicBezTo>
                        <a:cubicBezTo>
                          <a:pt x="460904" y="2681"/>
                          <a:pt x="469900" y="38135"/>
                          <a:pt x="482600" y="38135"/>
                        </a:cubicBezTo>
                        <a:cubicBezTo>
                          <a:pt x="495300" y="38135"/>
                          <a:pt x="511175" y="1623"/>
                          <a:pt x="523875" y="3210"/>
                        </a:cubicBezTo>
                        <a:cubicBezTo>
                          <a:pt x="536575" y="4797"/>
                          <a:pt x="544513" y="47660"/>
                          <a:pt x="558800" y="47660"/>
                        </a:cubicBezTo>
                        <a:cubicBezTo>
                          <a:pt x="573087" y="47660"/>
                          <a:pt x="596900" y="5327"/>
                          <a:pt x="609600" y="3210"/>
                        </a:cubicBezTo>
                        <a:cubicBezTo>
                          <a:pt x="622300" y="1093"/>
                          <a:pt x="619654" y="33902"/>
                          <a:pt x="635000" y="34960"/>
                        </a:cubicBezTo>
                        <a:cubicBezTo>
                          <a:pt x="650346" y="36018"/>
                          <a:pt x="683154" y="7443"/>
                          <a:pt x="701675" y="9560"/>
                        </a:cubicBezTo>
                        <a:cubicBezTo>
                          <a:pt x="720196" y="11677"/>
                          <a:pt x="731838" y="48718"/>
                          <a:pt x="746125" y="47660"/>
                        </a:cubicBezTo>
                        <a:cubicBezTo>
                          <a:pt x="760412" y="46602"/>
                          <a:pt x="775758" y="4268"/>
                          <a:pt x="787400" y="3210"/>
                        </a:cubicBezTo>
                        <a:cubicBezTo>
                          <a:pt x="799042" y="2152"/>
                          <a:pt x="802217" y="41310"/>
                          <a:pt x="815975" y="41310"/>
                        </a:cubicBezTo>
                        <a:cubicBezTo>
                          <a:pt x="829733" y="41310"/>
                          <a:pt x="855663" y="3210"/>
                          <a:pt x="869950" y="3210"/>
                        </a:cubicBezTo>
                        <a:cubicBezTo>
                          <a:pt x="884237" y="3210"/>
                          <a:pt x="889000" y="41310"/>
                          <a:pt x="901700" y="41310"/>
                        </a:cubicBezTo>
                        <a:cubicBezTo>
                          <a:pt x="914400" y="41310"/>
                          <a:pt x="933979" y="3739"/>
                          <a:pt x="946150" y="3210"/>
                        </a:cubicBezTo>
                        <a:cubicBezTo>
                          <a:pt x="958321" y="2681"/>
                          <a:pt x="963083" y="38664"/>
                          <a:pt x="974725" y="38135"/>
                        </a:cubicBezTo>
                        <a:cubicBezTo>
                          <a:pt x="986367" y="37606"/>
                          <a:pt x="1003300" y="35"/>
                          <a:pt x="1016000" y="35"/>
                        </a:cubicBezTo>
                        <a:cubicBezTo>
                          <a:pt x="1028700" y="35"/>
                          <a:pt x="1043517" y="31785"/>
                          <a:pt x="1050925" y="38135"/>
                        </a:cubicBezTo>
                        <a:cubicBezTo>
                          <a:pt x="1058333" y="44485"/>
                          <a:pt x="1059391" y="41310"/>
                          <a:pt x="1060450" y="38135"/>
                        </a:cubicBez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latin typeface="Helvetica" pitchFamily="2" charset="0"/>
                    </a:endParaRPr>
                  </a:p>
                </p:txBody>
              </p:sp>
              <p:sp>
                <p:nvSpPr>
                  <p:cNvPr id="70" name="Curved Up Arrow 69">
                    <a:extLst>
                      <a:ext uri="{FF2B5EF4-FFF2-40B4-BE49-F238E27FC236}">
                        <a16:creationId xmlns:a16="http://schemas.microsoft.com/office/drawing/2014/main" id="{1238BBEC-5FE5-C640-AC6D-267F63F01143}"/>
                      </a:ext>
                    </a:extLst>
                  </p:cNvPr>
                  <p:cNvSpPr/>
                  <p:nvPr/>
                </p:nvSpPr>
                <p:spPr>
                  <a:xfrm rot="6880133">
                    <a:off x="9782741" y="3424960"/>
                    <a:ext cx="283944" cy="128684"/>
                  </a:xfrm>
                  <a:prstGeom prst="curvedUpArrow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71" name="Curved Up Arrow 70">
                    <a:extLst>
                      <a:ext uri="{FF2B5EF4-FFF2-40B4-BE49-F238E27FC236}">
                        <a16:creationId xmlns:a16="http://schemas.microsoft.com/office/drawing/2014/main" id="{81CEE8B5-B1A1-2B4F-BB22-7A8B0C3F8279}"/>
                      </a:ext>
                    </a:extLst>
                  </p:cNvPr>
                  <p:cNvSpPr/>
                  <p:nvPr/>
                </p:nvSpPr>
                <p:spPr>
                  <a:xfrm rot="6880133">
                    <a:off x="9643237" y="3683622"/>
                    <a:ext cx="283944" cy="128684"/>
                  </a:xfrm>
                  <a:prstGeom prst="curvedUpArrow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72" name="Curved Up Arrow 71">
                    <a:extLst>
                      <a:ext uri="{FF2B5EF4-FFF2-40B4-BE49-F238E27FC236}">
                        <a16:creationId xmlns:a16="http://schemas.microsoft.com/office/drawing/2014/main" id="{6FFC88D3-8A2F-7A43-8018-89497F3910C9}"/>
                      </a:ext>
                    </a:extLst>
                  </p:cNvPr>
                  <p:cNvSpPr/>
                  <p:nvPr/>
                </p:nvSpPr>
                <p:spPr>
                  <a:xfrm rot="7658406">
                    <a:off x="9473857" y="3878269"/>
                    <a:ext cx="258609" cy="128288"/>
                  </a:xfrm>
                  <a:prstGeom prst="curvedUpArrow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73" name="Curved Up Arrow 72">
                    <a:extLst>
                      <a:ext uri="{FF2B5EF4-FFF2-40B4-BE49-F238E27FC236}">
                        <a16:creationId xmlns:a16="http://schemas.microsoft.com/office/drawing/2014/main" id="{11EBFF48-9889-B142-ABB0-2988486CFC0A}"/>
                      </a:ext>
                    </a:extLst>
                  </p:cNvPr>
                  <p:cNvSpPr/>
                  <p:nvPr/>
                </p:nvSpPr>
                <p:spPr>
                  <a:xfrm rot="10603758">
                    <a:off x="9264459" y="3943170"/>
                    <a:ext cx="283944" cy="128684"/>
                  </a:xfrm>
                  <a:prstGeom prst="curvedUpArrow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</p:grp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4263DFFB-531D-3D44-B4C6-2FB6F6A09344}"/>
                    </a:ext>
                  </a:extLst>
                </p:cNvPr>
                <p:cNvCxnSpPr/>
                <p:nvPr/>
              </p:nvCxnSpPr>
              <p:spPr>
                <a:xfrm flipV="1">
                  <a:off x="9830303" y="3204221"/>
                  <a:ext cx="46254" cy="236044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A9C5B231-C44F-6243-B17E-F8A6C2330E27}"/>
                  </a:ext>
                </a:extLst>
              </p:cNvPr>
              <p:cNvCxnSpPr/>
              <p:nvPr/>
            </p:nvCxnSpPr>
            <p:spPr>
              <a:xfrm flipV="1">
                <a:off x="9876557" y="5837799"/>
                <a:ext cx="484822" cy="420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0C5B5F-CAA4-9847-98DF-A8FE2BAD3EE9}"/>
                  </a:ext>
                </a:extLst>
              </p:cNvPr>
              <p:cNvSpPr txBox="1"/>
              <p:nvPr/>
            </p:nvSpPr>
            <p:spPr>
              <a:xfrm>
                <a:off x="10302803" y="5539743"/>
                <a:ext cx="222786" cy="296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B050"/>
                    </a:solidFill>
                    <a:latin typeface="Helvetica" pitchFamily="2" charset="0"/>
                  </a:rPr>
                  <a:t>∆</a:t>
                </a: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5E618AE-C87E-944C-A8CA-5F332B74079E}"/>
              </a:ext>
            </a:extLst>
          </p:cNvPr>
          <p:cNvSpPr txBox="1"/>
          <p:nvPr/>
        </p:nvSpPr>
        <p:spPr>
          <a:xfrm>
            <a:off x="1635416" y="6188391"/>
            <a:ext cx="70452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T. Nelson, S. Fernandez-</a:t>
            </a:r>
            <a:r>
              <a:rPr lang="en-US" sz="1200" dirty="0" err="1">
                <a:latin typeface="Helvetica" pitchFamily="2" charset="0"/>
              </a:rPr>
              <a:t>alberti</a:t>
            </a:r>
            <a:r>
              <a:rPr lang="en-US" sz="1200" dirty="0">
                <a:latin typeface="Helvetica" pitchFamily="2" charset="0"/>
              </a:rPr>
              <a:t>, V. </a:t>
            </a:r>
            <a:r>
              <a:rPr lang="en-US" sz="1200" dirty="0" err="1">
                <a:latin typeface="Helvetica" pitchFamily="2" charset="0"/>
              </a:rPr>
              <a:t>Chernyak</a:t>
            </a:r>
            <a:r>
              <a:rPr lang="en-US" sz="1200" dirty="0">
                <a:latin typeface="Helvetica" pitchFamily="2" charset="0"/>
              </a:rPr>
              <a:t>, A. E. </a:t>
            </a:r>
            <a:r>
              <a:rPr lang="en-US" sz="1200" dirty="0" err="1">
                <a:latin typeface="Helvetica" pitchFamily="2" charset="0"/>
              </a:rPr>
              <a:t>Roitberg</a:t>
            </a:r>
            <a:r>
              <a:rPr lang="en-US" sz="1200" dirty="0">
                <a:latin typeface="Helvetica" pitchFamily="2" charset="0"/>
              </a:rPr>
              <a:t> and S. </a:t>
            </a:r>
            <a:r>
              <a:rPr lang="en-US" sz="1200" dirty="0" err="1">
                <a:latin typeface="Helvetica" pitchFamily="2" charset="0"/>
              </a:rPr>
              <a:t>Tretiak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i="1" dirty="0">
                <a:latin typeface="Helvetica" pitchFamily="2" charset="0"/>
              </a:rPr>
              <a:t>J. Phys. Chem. B</a:t>
            </a:r>
            <a:r>
              <a:rPr lang="en-US" sz="1200" dirty="0">
                <a:latin typeface="Helvetica" pitchFamily="2" charset="0"/>
              </a:rPr>
              <a:t>, 2011, </a:t>
            </a:r>
            <a:r>
              <a:rPr lang="en-US" sz="1200" b="1" dirty="0">
                <a:latin typeface="Helvetica" pitchFamily="2" charset="0"/>
              </a:rPr>
              <a:t>115</a:t>
            </a:r>
            <a:r>
              <a:rPr lang="en-US" sz="1200" dirty="0">
                <a:latin typeface="Helvetica" pitchFamily="2" charset="0"/>
              </a:rPr>
              <a:t>, 5402; T. Nelson, S. Fernandez-</a:t>
            </a:r>
            <a:r>
              <a:rPr lang="en-US" sz="1200" dirty="0" err="1">
                <a:latin typeface="Helvetica" pitchFamily="2" charset="0"/>
              </a:rPr>
              <a:t>Alberti</a:t>
            </a:r>
            <a:r>
              <a:rPr lang="en-US" sz="1200" dirty="0">
                <a:latin typeface="Helvetica" pitchFamily="2" charset="0"/>
              </a:rPr>
              <a:t>, A. E. </a:t>
            </a:r>
            <a:r>
              <a:rPr lang="en-US" sz="1200" dirty="0" err="1">
                <a:latin typeface="Helvetica" pitchFamily="2" charset="0"/>
              </a:rPr>
              <a:t>Roitberg</a:t>
            </a:r>
            <a:r>
              <a:rPr lang="en-US" sz="1200" dirty="0">
                <a:latin typeface="Helvetica" pitchFamily="2" charset="0"/>
              </a:rPr>
              <a:t> and S. </a:t>
            </a:r>
            <a:r>
              <a:rPr lang="en-US" sz="1200" dirty="0" err="1">
                <a:latin typeface="Helvetica" pitchFamily="2" charset="0"/>
              </a:rPr>
              <a:t>Tretiak</a:t>
            </a:r>
            <a:r>
              <a:rPr lang="en-US" sz="1200" dirty="0">
                <a:latin typeface="Helvetica" pitchFamily="2" charset="0"/>
              </a:rPr>
              <a:t> </a:t>
            </a:r>
            <a:r>
              <a:rPr lang="en-US" sz="1200" i="1" dirty="0">
                <a:latin typeface="Helvetica" pitchFamily="2" charset="0"/>
              </a:rPr>
              <a:t>Acc. Chem. Res.</a:t>
            </a:r>
            <a:r>
              <a:rPr lang="en-US" sz="1200" dirty="0">
                <a:latin typeface="Helvetica" pitchFamily="2" charset="0"/>
              </a:rPr>
              <a:t>, 2014, </a:t>
            </a:r>
            <a:r>
              <a:rPr lang="en-US" sz="1200" b="1" dirty="0">
                <a:latin typeface="Helvetica" pitchFamily="2" charset="0"/>
              </a:rPr>
              <a:t>47</a:t>
            </a:r>
            <a:r>
              <a:rPr lang="en-US" sz="1200" dirty="0">
                <a:latin typeface="Helvetica" pitchFamily="2" charset="0"/>
              </a:rPr>
              <a:t>, 1155;   J. C. Tully </a:t>
            </a:r>
            <a:r>
              <a:rPr lang="en-US" sz="1200" i="1" dirty="0">
                <a:latin typeface="Helvetica" pitchFamily="2" charset="0"/>
              </a:rPr>
              <a:t>J. </a:t>
            </a:r>
            <a:r>
              <a:rPr lang="en-US" sz="1200" i="1" dirty="0" err="1">
                <a:latin typeface="Helvetica" pitchFamily="2" charset="0"/>
              </a:rPr>
              <a:t>Chem</a:t>
            </a:r>
            <a:r>
              <a:rPr lang="en-US" sz="1200" i="1" dirty="0">
                <a:latin typeface="Helvetica" pitchFamily="2" charset="0"/>
              </a:rPr>
              <a:t> Phys.</a:t>
            </a:r>
            <a:r>
              <a:rPr lang="en-US" sz="1200" dirty="0">
                <a:latin typeface="Helvetica" pitchFamily="2" charset="0"/>
              </a:rPr>
              <a:t>, 1990, </a:t>
            </a:r>
            <a:r>
              <a:rPr lang="en-US" sz="1200" b="1" dirty="0">
                <a:latin typeface="Helvetica" pitchFamily="2" charset="0"/>
              </a:rPr>
              <a:t>93</a:t>
            </a:r>
            <a:r>
              <a:rPr lang="en-US" sz="1200" dirty="0">
                <a:latin typeface="Helvetica" pitchFamily="2" charset="0"/>
              </a:rPr>
              <a:t>, 1061.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A64EB91-CDDE-6045-9AD7-4B368C263494}"/>
              </a:ext>
            </a:extLst>
          </p:cNvPr>
          <p:cNvSpPr txBox="1"/>
          <p:nvPr/>
        </p:nvSpPr>
        <p:spPr>
          <a:xfrm>
            <a:off x="4032769" y="2219112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Classical molecular dynamics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run for 300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2FA0695-FCD3-6648-BB7B-5D3FDBC9D1D0}"/>
              </a:ext>
            </a:extLst>
          </p:cNvPr>
          <p:cNvSpPr txBox="1"/>
          <p:nvPr/>
        </p:nvSpPr>
        <p:spPr>
          <a:xfrm>
            <a:off x="4121512" y="3346476"/>
            <a:ext cx="2138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AM1 Hamiltonian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700 trajectories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BF45FA3-67D7-984E-8919-0D39858703D4}"/>
              </a:ext>
            </a:extLst>
          </p:cNvPr>
          <p:cNvSpPr/>
          <p:nvPr/>
        </p:nvSpPr>
        <p:spPr>
          <a:xfrm>
            <a:off x="4064565" y="4353141"/>
            <a:ext cx="44597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Tully’s fewest switches surface hopping 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trajectory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E0E86EA-5901-A749-B298-983B2D446DD5}"/>
                  </a:ext>
                </a:extLst>
              </p:cNvPr>
              <p:cNvSpPr/>
              <p:nvPr/>
            </p:nvSpPr>
            <p:spPr>
              <a:xfrm>
                <a:off x="1530673" y="5206245"/>
                <a:ext cx="3796680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𝑀𝑖</m:t>
                    </m:r>
                    <m:acc>
                      <m:accPr>
                        <m:chr m:val="̈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l-GR" sz="16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l-GR" sz="1600" i="1">
                        <a:latin typeface="Cambria Math" panose="02040503050406030204" pitchFamily="18" charset="0"/>
                      </a:rPr>
                      <m:t>𝜍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(t) + A(t)</a:t>
                </a: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E0E86EA-5901-A749-B298-983B2D446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673" y="5206245"/>
                <a:ext cx="3796680" cy="370294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CC2CE702-0FB0-3448-BCEC-FA3DBCD9DC2C}"/>
              </a:ext>
            </a:extLst>
          </p:cNvPr>
          <p:cNvSpPr/>
          <p:nvPr/>
        </p:nvSpPr>
        <p:spPr>
          <a:xfrm>
            <a:off x="1765848" y="5657228"/>
            <a:ext cx="332633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Helvetica" pitchFamily="2" charset="0"/>
              </a:rPr>
              <a:t>Langevin</a:t>
            </a:r>
            <a:r>
              <a:rPr lang="en-US" sz="1400" dirty="0">
                <a:latin typeface="Helvetica" pitchFamily="2" charset="0"/>
              </a:rPr>
              <a:t> equation of motion for nuclei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CEBEB95-3D74-CD44-9C68-B76CA5B1922A}"/>
              </a:ext>
            </a:extLst>
          </p:cNvPr>
          <p:cNvSpPr/>
          <p:nvPr/>
        </p:nvSpPr>
        <p:spPr>
          <a:xfrm>
            <a:off x="5499408" y="5657227"/>
            <a:ext cx="369583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Time-dependent expansion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FE8FFA-F797-1440-84DF-D60FA4C4A084}"/>
                  </a:ext>
                </a:extLst>
              </p:cNvPr>
              <p:cNvSpPr txBox="1"/>
              <p:nvPr/>
            </p:nvSpPr>
            <p:spPr>
              <a:xfrm>
                <a:off x="5543156" y="5231547"/>
                <a:ext cx="3848968" cy="416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ℏ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𝛼𝛽</m:t>
                        </m:r>
                      </m:e>
                    </m:nary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FE8FFA-F797-1440-84DF-D60FA4C4A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56" y="5231547"/>
                <a:ext cx="3848968" cy="416204"/>
              </a:xfrm>
              <a:prstGeom prst="rect">
                <a:avLst/>
              </a:prstGeom>
              <a:blipFill>
                <a:blip r:embed="rId5"/>
                <a:stretch>
                  <a:fillRect l="-1974" t="-88235" b="-14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E473441-BB22-CB41-9708-8103F4AE3A87}"/>
              </a:ext>
            </a:extLst>
          </p:cNvPr>
          <p:cNvGrpSpPr/>
          <p:nvPr/>
        </p:nvGrpSpPr>
        <p:grpSpPr>
          <a:xfrm>
            <a:off x="9231473" y="341470"/>
            <a:ext cx="2571972" cy="2323547"/>
            <a:chOff x="6166895" y="283199"/>
            <a:chExt cx="2571972" cy="2323547"/>
          </a:xfrm>
        </p:grpSpPr>
        <p:pic>
          <p:nvPicPr>
            <p:cNvPr id="295938" name="Picture 2" descr="Description: Tretiak-photo">
              <a:extLst>
                <a:ext uri="{FF2B5EF4-FFF2-40B4-BE49-F238E27FC236}">
                  <a16:creationId xmlns:a16="http://schemas.microsoft.com/office/drawing/2014/main" id="{F8594A60-2016-DB42-B4D6-25E77E302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447" y="283199"/>
              <a:ext cx="1009559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37E1B8-DF6F-6B4A-8068-7F5FDB2CD8DA}"/>
                </a:ext>
              </a:extLst>
            </p:cNvPr>
            <p:cNvSpPr txBox="1"/>
            <p:nvPr/>
          </p:nvSpPr>
          <p:spPr>
            <a:xfrm>
              <a:off x="6166895" y="1498750"/>
              <a:ext cx="25719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With Sergei </a:t>
              </a:r>
              <a:r>
                <a:rPr lang="en-US" sz="1500" dirty="0" err="1">
                  <a:latin typeface="Helvetica" pitchFamily="2" charset="0"/>
                </a:rPr>
                <a:t>Tretiak</a:t>
              </a:r>
              <a:r>
                <a:rPr lang="en-US" sz="1500" dirty="0">
                  <a:latin typeface="Helvetica" pitchFamily="2" charset="0"/>
                </a:rPr>
                <a:t> (LANL)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Sebastian Fernandez-Alberti (</a:t>
              </a:r>
              <a:r>
                <a:rPr lang="en-US" dirty="0"/>
                <a:t>The National University of Quilmes</a:t>
              </a:r>
              <a:r>
                <a:rPr lang="en-US" sz="1500" dirty="0">
                  <a:latin typeface="Helvetica" pitchFamily="2" charset="0"/>
                </a:rPr>
                <a:t>)</a:t>
              </a:r>
            </a:p>
          </p:txBody>
        </p:sp>
        <p:pic>
          <p:nvPicPr>
            <p:cNvPr id="295940" name="Picture 4" descr="Sebastian FERNANDEZ-ALBERTI | Full Professor | PhD in Molecular Physics,  Université Paul Sabatier | National University of Quilmes, Quilmes | UNQ |  Department of Science and Technology - Page 4">
              <a:extLst>
                <a:ext uri="{FF2B5EF4-FFF2-40B4-BE49-F238E27FC236}">
                  <a16:creationId xmlns:a16="http://schemas.microsoft.com/office/drawing/2014/main" id="{A062378E-08EC-B240-A46A-DCECEAFE1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146" y="283199"/>
              <a:ext cx="1188720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46D311-D98A-7140-CE63-7E624AEFD346}"/>
              </a:ext>
            </a:extLst>
          </p:cNvPr>
          <p:cNvGrpSpPr/>
          <p:nvPr/>
        </p:nvGrpSpPr>
        <p:grpSpPr>
          <a:xfrm>
            <a:off x="916060" y="983770"/>
            <a:ext cx="3027796" cy="4202841"/>
            <a:chOff x="916060" y="983770"/>
            <a:chExt cx="3027796" cy="420284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BC81808-9FA5-FB4D-8DF5-FA5A7D03EED5}"/>
                </a:ext>
              </a:extLst>
            </p:cNvPr>
            <p:cNvGrpSpPr/>
            <p:nvPr/>
          </p:nvGrpSpPr>
          <p:grpSpPr>
            <a:xfrm>
              <a:off x="916060" y="2134770"/>
              <a:ext cx="3027796" cy="3051841"/>
              <a:chOff x="481261" y="1698648"/>
              <a:chExt cx="1848053" cy="3351439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9B16CE9-7EF1-BF41-BB6D-1B3A3D2E48FE}"/>
                  </a:ext>
                </a:extLst>
              </p:cNvPr>
              <p:cNvSpPr/>
              <p:nvPr/>
            </p:nvSpPr>
            <p:spPr>
              <a:xfrm>
                <a:off x="481262" y="1698648"/>
                <a:ext cx="1848051" cy="9915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Ground state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wavepacket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Down Arrow 89">
                <a:extLst>
                  <a:ext uri="{FF2B5EF4-FFF2-40B4-BE49-F238E27FC236}">
                    <a16:creationId xmlns:a16="http://schemas.microsoft.com/office/drawing/2014/main" id="{041E29DF-2FA5-C84F-92AF-71111A615711}"/>
                  </a:ext>
                </a:extLst>
              </p:cNvPr>
              <p:cNvSpPr/>
              <p:nvPr/>
            </p:nvSpPr>
            <p:spPr>
              <a:xfrm>
                <a:off x="1321570" y="2688992"/>
                <a:ext cx="167435" cy="32725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0667D96-2F28-1944-A05C-9DC487FE9731}"/>
                  </a:ext>
                </a:extLst>
              </p:cNvPr>
              <p:cNvSpPr/>
              <p:nvPr/>
            </p:nvSpPr>
            <p:spPr>
              <a:xfrm>
                <a:off x="481261" y="3009532"/>
                <a:ext cx="1848053" cy="8566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Helvetica" pitchFamily="2" charset="0"/>
                  </a:rPr>
                  <a:t>Excited-State Spectrum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BC750EF-07A4-B74A-8DAF-3FA997D8837A}"/>
                  </a:ext>
                </a:extLst>
              </p:cNvPr>
              <p:cNvSpPr/>
              <p:nvPr/>
            </p:nvSpPr>
            <p:spPr>
              <a:xfrm>
                <a:off x="481261" y="4193439"/>
                <a:ext cx="1848053" cy="8566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Non-adiabatic excited state dynamics</a:t>
                </a:r>
              </a:p>
            </p:txBody>
          </p:sp>
          <p:sp>
            <p:nvSpPr>
              <p:cNvPr id="93" name="Down Arrow 92">
                <a:extLst>
                  <a:ext uri="{FF2B5EF4-FFF2-40B4-BE49-F238E27FC236}">
                    <a16:creationId xmlns:a16="http://schemas.microsoft.com/office/drawing/2014/main" id="{ABC3883C-DC38-2144-B209-3BBAB0C7442F}"/>
                  </a:ext>
                </a:extLst>
              </p:cNvPr>
              <p:cNvSpPr/>
              <p:nvPr/>
            </p:nvSpPr>
            <p:spPr>
              <a:xfrm>
                <a:off x="1321570" y="3866180"/>
                <a:ext cx="167435" cy="32725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3AD86B-4428-98A9-EFE8-3FCD9CFEF341}"/>
                </a:ext>
              </a:extLst>
            </p:cNvPr>
            <p:cNvSpPr/>
            <p:nvPr/>
          </p:nvSpPr>
          <p:spPr>
            <a:xfrm>
              <a:off x="916062" y="983770"/>
              <a:ext cx="3027793" cy="902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Ground state geometry</a:t>
              </a:r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FDD0F576-78AE-B879-AB70-684D059933BC}"/>
                </a:ext>
              </a:extLst>
            </p:cNvPr>
            <p:cNvSpPr/>
            <p:nvPr/>
          </p:nvSpPr>
          <p:spPr>
            <a:xfrm>
              <a:off x="2326524" y="1854331"/>
              <a:ext cx="274321" cy="2980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0DBC45-333A-C1A2-AD1D-219B6DF7E5B1}"/>
              </a:ext>
            </a:extLst>
          </p:cNvPr>
          <p:cNvSpPr txBox="1"/>
          <p:nvPr/>
        </p:nvSpPr>
        <p:spPr>
          <a:xfrm>
            <a:off x="4032769" y="1040670"/>
            <a:ext cx="4647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Optimized with wB97-XD functional in Gaussian16 code</a:t>
            </a:r>
          </a:p>
        </p:txBody>
      </p:sp>
    </p:spTree>
    <p:extLst>
      <p:ext uri="{BB962C8B-B14F-4D97-AF65-F5344CB8AC3E}">
        <p14:creationId xmlns:p14="http://schemas.microsoft.com/office/powerpoint/2010/main" val="23750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26"/>
    </mc:Choice>
    <mc:Fallback xmlns="">
      <p:transition spd="slow" advTm="541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69" y="430385"/>
            <a:ext cx="11483461" cy="735167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Monomer Internal Conversion Dynamics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3B4F3-90E3-2E4D-9DD1-1D6ECDB222C9}"/>
              </a:ext>
            </a:extLst>
          </p:cNvPr>
          <p:cNvSpPr txBox="1"/>
          <p:nvPr/>
        </p:nvSpPr>
        <p:spPr>
          <a:xfrm>
            <a:off x="784232" y="1345588"/>
            <a:ext cx="1023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Excite S2, non-radiative decay to S1 over ~ 1 </a:t>
            </a:r>
            <a:r>
              <a:rPr lang="en-US" dirty="0" err="1">
                <a:latin typeface="Helvetica" pitchFamily="2" charset="0"/>
                <a:cs typeface="Arial" panose="020B0604020202020204" pitchFamily="34" charset="0"/>
              </a:rPr>
              <a:t>ps</a:t>
            </a: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E652B9-F247-C147-BA7A-9AF7EE6398ED}"/>
              </a:ext>
            </a:extLst>
          </p:cNvPr>
          <p:cNvSpPr/>
          <p:nvPr/>
        </p:nvSpPr>
        <p:spPr>
          <a:xfrm>
            <a:off x="609600" y="6322879"/>
            <a:ext cx="9448800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AR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 Mukazhanova, W. Malone, H. Negrin-Yuvero, S. Fernandez-Alberti, S. Tretiak, S. Sharifzadeh, JCP (2020)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4F1F1-B77C-3D43-ABFF-FF64BFD1331E}"/>
              </a:ext>
            </a:extLst>
          </p:cNvPr>
          <p:cNvSpPr txBox="1"/>
          <p:nvPr/>
        </p:nvSpPr>
        <p:spPr>
          <a:xfrm>
            <a:off x="7589837" y="5204905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50% decay to S1 at 860 fs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FF6CA9C-03E1-0F3E-6817-DC935B708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00" b="51173"/>
          <a:stretch/>
        </p:blipFill>
        <p:spPr>
          <a:xfrm>
            <a:off x="3079881" y="2015286"/>
            <a:ext cx="3950054" cy="2958218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B09342B-11BD-E9D7-8EC4-768BD5DE9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03" r="-2998" b="51173"/>
          <a:stretch/>
        </p:blipFill>
        <p:spPr>
          <a:xfrm>
            <a:off x="7205128" y="2015286"/>
            <a:ext cx="4230621" cy="2958218"/>
          </a:xfrm>
          <a:prstGeom prst="rect">
            <a:avLst/>
          </a:prstGeom>
        </p:spPr>
      </p:pic>
      <p:pic>
        <p:nvPicPr>
          <p:cNvPr id="23" name="Picture 22" descr="A picture containing plate, indoor, cloth, gambling house&#10;&#10;Description automatically generated">
            <a:extLst>
              <a:ext uri="{FF2B5EF4-FFF2-40B4-BE49-F238E27FC236}">
                <a16:creationId xmlns:a16="http://schemas.microsoft.com/office/drawing/2014/main" id="{7E6E7207-6CF2-3180-F58C-8093BDF787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6" r="63549" b="53515"/>
          <a:stretch/>
        </p:blipFill>
        <p:spPr>
          <a:xfrm>
            <a:off x="119193" y="1846432"/>
            <a:ext cx="2809614" cy="1553155"/>
          </a:xfrm>
          <a:prstGeom prst="rect">
            <a:avLst/>
          </a:prstGeom>
        </p:spPr>
      </p:pic>
      <p:pic>
        <p:nvPicPr>
          <p:cNvPr id="24" name="Picture 23" descr="A picture containing plate, indoor, cloth, gambling house&#10;&#10;Description automatically generated">
            <a:extLst>
              <a:ext uri="{FF2B5EF4-FFF2-40B4-BE49-F238E27FC236}">
                <a16:creationId xmlns:a16="http://schemas.microsoft.com/office/drawing/2014/main" id="{4923FECC-1681-6880-1583-AD332FC9C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75" r="31250" b="50235"/>
          <a:stretch/>
        </p:blipFill>
        <p:spPr>
          <a:xfrm>
            <a:off x="280133" y="3759659"/>
            <a:ext cx="2809614" cy="16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29"/>
    </mc:Choice>
    <mc:Fallback xmlns="">
      <p:transition spd="slow" advTm="8112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5DCF19-0FAC-304F-AA93-FF1FFF13A6A9}"/>
              </a:ext>
            </a:extLst>
          </p:cNvPr>
          <p:cNvGrpSpPr/>
          <p:nvPr/>
        </p:nvGrpSpPr>
        <p:grpSpPr>
          <a:xfrm>
            <a:off x="5275245" y="1632068"/>
            <a:ext cx="4369674" cy="2428833"/>
            <a:chOff x="4741212" y="4046348"/>
            <a:chExt cx="3913370" cy="21558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FB3806-2AD3-AC40-AD1A-604A094E0D00}"/>
                </a:ext>
              </a:extLst>
            </p:cNvPr>
            <p:cNvGrpSpPr/>
            <p:nvPr/>
          </p:nvGrpSpPr>
          <p:grpSpPr>
            <a:xfrm>
              <a:off x="4741212" y="4046348"/>
              <a:ext cx="3913370" cy="2155818"/>
              <a:chOff x="3613057" y="4046348"/>
              <a:chExt cx="3913370" cy="2155818"/>
            </a:xfrm>
          </p:grpSpPr>
          <p:pic>
            <p:nvPicPr>
              <p:cNvPr id="47" name="Picture 46" descr="A picture containing outdoor object, honeycomb&#10;&#10;Description automatically generated">
                <a:extLst>
                  <a:ext uri="{FF2B5EF4-FFF2-40B4-BE49-F238E27FC236}">
                    <a16:creationId xmlns:a16="http://schemas.microsoft.com/office/drawing/2014/main" id="{89D96EE8-1A9E-0F4E-AC9B-1903CB7EAB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442" r="-342" b="12424"/>
              <a:stretch/>
            </p:blipFill>
            <p:spPr>
              <a:xfrm>
                <a:off x="3613057" y="4046348"/>
                <a:ext cx="3913370" cy="887509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D9536522-AC5F-C24E-AEFA-B3FABB9C1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26254" y="4990382"/>
                <a:ext cx="1820314" cy="1027005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1D92F92-FD5D-E94B-B55B-B3898295A7C2}"/>
                  </a:ext>
                </a:extLst>
              </p:cNvPr>
              <p:cNvSpPr/>
              <p:nvPr/>
            </p:nvSpPr>
            <p:spPr>
              <a:xfrm>
                <a:off x="3613057" y="4056293"/>
                <a:ext cx="185769" cy="1735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>
                  <a:latin typeface="Helvetica" pitchFamily="2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86E085-E862-A44B-8163-71F124F45552}"/>
                  </a:ext>
                </a:extLst>
              </p:cNvPr>
              <p:cNvSpPr txBox="1"/>
              <p:nvPr/>
            </p:nvSpPr>
            <p:spPr>
              <a:xfrm>
                <a:off x="5087653" y="5925167"/>
                <a:ext cx="8975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Helvetica" pitchFamily="2" charset="0"/>
                  </a:rPr>
                  <a:t>Mode 113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BD84D-DBEA-114C-AD45-8E64B09B63C3}"/>
                </a:ext>
              </a:extLst>
            </p:cNvPr>
            <p:cNvSpPr txBox="1"/>
            <p:nvPr/>
          </p:nvSpPr>
          <p:spPr>
            <a:xfrm>
              <a:off x="5303528" y="4982756"/>
              <a:ext cx="8975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</a:rPr>
                <a:t>Mode 101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0C21C-6356-8348-B658-9FB60E9E59FB}"/>
                </a:ext>
              </a:extLst>
            </p:cNvPr>
            <p:cNvSpPr txBox="1"/>
            <p:nvPr/>
          </p:nvSpPr>
          <p:spPr>
            <a:xfrm>
              <a:off x="7274568" y="4982756"/>
              <a:ext cx="8975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</a:rPr>
                <a:t>Mode 102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41BCA7-58C3-C848-9262-A42B1A1CBDFB}"/>
              </a:ext>
            </a:extLst>
          </p:cNvPr>
          <p:cNvSpPr txBox="1"/>
          <p:nvPr/>
        </p:nvSpPr>
        <p:spPr>
          <a:xfrm>
            <a:off x="1566155" y="1423888"/>
            <a:ext cx="220284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Franck-Condon spectrum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A5B3E-719F-D34E-B6D2-20D00D5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2122"/>
            <a:ext cx="11582399" cy="112408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Vibrational Excitations from Franck-Condon analysis : monomer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12E3B9-77D9-C140-9528-54259EC7CC26}"/>
              </a:ext>
            </a:extLst>
          </p:cNvPr>
          <p:cNvSpPr/>
          <p:nvPr/>
        </p:nvSpPr>
        <p:spPr>
          <a:xfrm>
            <a:off x="304801" y="6205499"/>
            <a:ext cx="97127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H.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Negrin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Yuvero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A. Mukazhanova, V.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Freixas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S.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Tretiak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S.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Sharifzadeh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S. Fernandez-Alberti,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J. Phys. Chem. A 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(2022) </a:t>
            </a:r>
          </a:p>
        </p:txBody>
      </p:sp>
      <p:pic>
        <p:nvPicPr>
          <p:cNvPr id="15" name="Picture 14" descr="A picture containing text, laser, light, night sky&#10;&#10;Description automatically generated">
            <a:extLst>
              <a:ext uri="{FF2B5EF4-FFF2-40B4-BE49-F238E27FC236}">
                <a16:creationId xmlns:a16="http://schemas.microsoft.com/office/drawing/2014/main" id="{6524FAA2-19F3-B57B-CCD3-C9BE02E3A9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9" b="-748"/>
          <a:stretch/>
        </p:blipFill>
        <p:spPr>
          <a:xfrm>
            <a:off x="805536" y="1532615"/>
            <a:ext cx="3660069" cy="267622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AA8C0EC-5DA1-17F1-2C10-C5F3295567E0}"/>
              </a:ext>
            </a:extLst>
          </p:cNvPr>
          <p:cNvGrpSpPr/>
          <p:nvPr/>
        </p:nvGrpSpPr>
        <p:grpSpPr>
          <a:xfrm>
            <a:off x="1114548" y="4356769"/>
            <a:ext cx="9577160" cy="1915627"/>
            <a:chOff x="1072622" y="4078130"/>
            <a:chExt cx="9577160" cy="19156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04D020-A241-D94D-4D3C-FBBF5F6A11EC}"/>
                </a:ext>
              </a:extLst>
            </p:cNvPr>
            <p:cNvSpPr txBox="1"/>
            <p:nvPr/>
          </p:nvSpPr>
          <p:spPr>
            <a:xfrm>
              <a:off x="1072622" y="4078130"/>
              <a:ext cx="9577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Helvetica" pitchFamily="2" charset="0"/>
                </a:rPr>
                <a:t>Atomic motion suggests Franck-Condon active C-C breathing modes important for dynamics</a:t>
              </a:r>
            </a:p>
          </p:txBody>
        </p:sp>
        <p:pic>
          <p:nvPicPr>
            <p:cNvPr id="17" name="Picture 16" descr="Chart, scatter chart, bubble chart&#10;&#10;Description automatically generated">
              <a:extLst>
                <a:ext uri="{FF2B5EF4-FFF2-40B4-BE49-F238E27FC236}">
                  <a16:creationId xmlns:a16="http://schemas.microsoft.com/office/drawing/2014/main" id="{CB422E14-5D93-FFB4-9B44-EB855706A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472" t="28801" r="29773" b="29833"/>
            <a:stretch/>
          </p:blipFill>
          <p:spPr>
            <a:xfrm>
              <a:off x="2132530" y="4403075"/>
              <a:ext cx="3065960" cy="1590682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65B89FB-44C0-83FC-CA0D-A4BC46397A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11" t="31733" r="11111" b="31733"/>
          <a:stretch/>
        </p:blipFill>
        <p:spPr>
          <a:xfrm>
            <a:off x="6015415" y="4765707"/>
            <a:ext cx="2595185" cy="12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4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5DCF19-0FAC-304F-AA93-FF1FFF13A6A9}"/>
              </a:ext>
            </a:extLst>
          </p:cNvPr>
          <p:cNvGrpSpPr/>
          <p:nvPr/>
        </p:nvGrpSpPr>
        <p:grpSpPr>
          <a:xfrm>
            <a:off x="398875" y="2254899"/>
            <a:ext cx="4136995" cy="2348202"/>
            <a:chOff x="4741212" y="4046348"/>
            <a:chExt cx="3913370" cy="21558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FB3806-2AD3-AC40-AD1A-604A094E0D00}"/>
                </a:ext>
              </a:extLst>
            </p:cNvPr>
            <p:cNvGrpSpPr/>
            <p:nvPr/>
          </p:nvGrpSpPr>
          <p:grpSpPr>
            <a:xfrm>
              <a:off x="4741212" y="4046348"/>
              <a:ext cx="3913370" cy="2155818"/>
              <a:chOff x="3613057" y="4046348"/>
              <a:chExt cx="3913370" cy="2155818"/>
            </a:xfrm>
          </p:grpSpPr>
          <p:pic>
            <p:nvPicPr>
              <p:cNvPr id="47" name="Picture 46" descr="A picture containing outdoor object, honeycomb&#10;&#10;Description automatically generated">
                <a:extLst>
                  <a:ext uri="{FF2B5EF4-FFF2-40B4-BE49-F238E27FC236}">
                    <a16:creationId xmlns:a16="http://schemas.microsoft.com/office/drawing/2014/main" id="{89D96EE8-1A9E-0F4E-AC9B-1903CB7EAB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442" r="-342" b="12424"/>
              <a:stretch/>
            </p:blipFill>
            <p:spPr>
              <a:xfrm>
                <a:off x="3613057" y="4046348"/>
                <a:ext cx="3913370" cy="887509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D9536522-AC5F-C24E-AEFA-B3FABB9C1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26254" y="4990382"/>
                <a:ext cx="1820314" cy="1027005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1D92F92-FD5D-E94B-B55B-B3898295A7C2}"/>
                  </a:ext>
                </a:extLst>
              </p:cNvPr>
              <p:cNvSpPr/>
              <p:nvPr/>
            </p:nvSpPr>
            <p:spPr>
              <a:xfrm>
                <a:off x="3613057" y="4056293"/>
                <a:ext cx="185769" cy="1735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>
                  <a:latin typeface="Helvetica" pitchFamily="2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86E085-E862-A44B-8163-71F124F45552}"/>
                  </a:ext>
                </a:extLst>
              </p:cNvPr>
              <p:cNvSpPr txBox="1"/>
              <p:nvPr/>
            </p:nvSpPr>
            <p:spPr>
              <a:xfrm>
                <a:off x="5087653" y="5925167"/>
                <a:ext cx="8975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Helvetica" pitchFamily="2" charset="0"/>
                  </a:rPr>
                  <a:t>Mode 113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BD84D-DBEA-114C-AD45-8E64B09B63C3}"/>
                </a:ext>
              </a:extLst>
            </p:cNvPr>
            <p:cNvSpPr txBox="1"/>
            <p:nvPr/>
          </p:nvSpPr>
          <p:spPr>
            <a:xfrm>
              <a:off x="5303528" y="4982756"/>
              <a:ext cx="8975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</a:rPr>
                <a:t>Mode 101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0C21C-6356-8348-B658-9FB60E9E59FB}"/>
                </a:ext>
              </a:extLst>
            </p:cNvPr>
            <p:cNvSpPr txBox="1"/>
            <p:nvPr/>
          </p:nvSpPr>
          <p:spPr>
            <a:xfrm>
              <a:off x="7274568" y="4982756"/>
              <a:ext cx="8975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</a:rPr>
                <a:t>Mode 102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9A5B3E-719F-D34E-B6D2-20D00D5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46" y="313931"/>
            <a:ext cx="11723975" cy="7647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Vibrational Excitations During Dynamics: monomer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4D020-A241-D94D-4D3C-FBBF5F6A11EC}"/>
              </a:ext>
            </a:extLst>
          </p:cNvPr>
          <p:cNvSpPr txBox="1"/>
          <p:nvPr/>
        </p:nvSpPr>
        <p:spPr>
          <a:xfrm>
            <a:off x="10825" y="4882332"/>
            <a:ext cx="47194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Helvetica" pitchFamily="2" charset="0"/>
              </a:rPr>
              <a:t>Franck-Condon active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34EB-0B47-0B95-DA07-492024DB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97" y="1217644"/>
            <a:ext cx="4548215" cy="940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Helvetica" pitchFamily="2" charset="0"/>
                <a:cs typeface="Times New Roman" panose="02020603050405020304" pitchFamily="18" charset="0"/>
              </a:rPr>
              <a:t>Two different vectors of non-adiabatic derivative couplings d</a:t>
            </a:r>
            <a:r>
              <a:rPr lang="en-US" sz="1600" baseline="-25000" dirty="0">
                <a:latin typeface="Helvetica" pitchFamily="2" charset="0"/>
                <a:cs typeface="Times New Roman" panose="02020603050405020304" pitchFamily="18" charset="0"/>
              </a:rPr>
              <a:t>12</a:t>
            </a:r>
            <a:r>
              <a:rPr lang="en-US" sz="1600" dirty="0">
                <a:latin typeface="Helvetica" pitchFamily="2" charset="0"/>
                <a:cs typeface="Times New Roman" panose="02020603050405020304" pitchFamily="18" charset="0"/>
              </a:rPr>
              <a:t> are identified using the singular value decomposition (SVD)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A72D3-597F-6BA5-E21C-9514A60CC61A}"/>
              </a:ext>
            </a:extLst>
          </p:cNvPr>
          <p:cNvGrpSpPr/>
          <p:nvPr/>
        </p:nvGrpSpPr>
        <p:grpSpPr>
          <a:xfrm>
            <a:off x="5012516" y="2001464"/>
            <a:ext cx="4379160" cy="1492070"/>
            <a:chOff x="6401926" y="1387946"/>
            <a:chExt cx="3836119" cy="119251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C6162F-5177-6C49-E794-467F2D71684E}"/>
                </a:ext>
              </a:extLst>
            </p:cNvPr>
            <p:cNvGrpSpPr/>
            <p:nvPr/>
          </p:nvGrpSpPr>
          <p:grpSpPr>
            <a:xfrm>
              <a:off x="6401926" y="1387946"/>
              <a:ext cx="3836119" cy="963868"/>
              <a:chOff x="3749770" y="1387946"/>
              <a:chExt cx="3836119" cy="963868"/>
            </a:xfrm>
          </p:grpSpPr>
          <p:pic>
            <p:nvPicPr>
              <p:cNvPr id="18" name="Imagen 83">
                <a:extLst>
                  <a:ext uri="{FF2B5EF4-FFF2-40B4-BE49-F238E27FC236}">
                    <a16:creationId xmlns:a16="http://schemas.microsoft.com/office/drawing/2014/main" id="{86D7C1D0-99C9-AC3F-B82B-6B5E04DF77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760" t="29557" r="32138" b="13803"/>
              <a:stretch/>
            </p:blipFill>
            <p:spPr>
              <a:xfrm>
                <a:off x="3749770" y="1387946"/>
                <a:ext cx="1819972" cy="963766"/>
              </a:xfrm>
              <a:prstGeom prst="rect">
                <a:avLst/>
              </a:prstGeom>
            </p:spPr>
          </p:pic>
          <p:pic>
            <p:nvPicPr>
              <p:cNvPr id="19" name="Imagen 84">
                <a:extLst>
                  <a:ext uri="{FF2B5EF4-FFF2-40B4-BE49-F238E27FC236}">
                    <a16:creationId xmlns:a16="http://schemas.microsoft.com/office/drawing/2014/main" id="{1F7FA847-9026-D288-A2D2-FF8E139BD0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565" t="31380" r="31625" b="13542"/>
              <a:stretch/>
            </p:blipFill>
            <p:spPr>
              <a:xfrm>
                <a:off x="5723203" y="1387946"/>
                <a:ext cx="1862686" cy="963868"/>
              </a:xfrm>
              <a:prstGeom prst="rect">
                <a:avLst/>
              </a:prstGeom>
            </p:spPr>
          </p:pic>
          <p:cxnSp>
            <p:nvCxnSpPr>
              <p:cNvPr id="20" name="Conector recto 85">
                <a:extLst>
                  <a:ext uri="{FF2B5EF4-FFF2-40B4-BE49-F238E27FC236}">
                    <a16:creationId xmlns:a16="http://schemas.microsoft.com/office/drawing/2014/main" id="{695503B8-1458-65A8-CEE7-F65FC7CB9797}"/>
                  </a:ext>
                </a:extLst>
              </p:cNvPr>
              <p:cNvCxnSpPr/>
              <p:nvPr/>
            </p:nvCxnSpPr>
            <p:spPr>
              <a:xfrm>
                <a:off x="4550054" y="1558926"/>
                <a:ext cx="0" cy="723182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86">
                <a:extLst>
                  <a:ext uri="{FF2B5EF4-FFF2-40B4-BE49-F238E27FC236}">
                    <a16:creationId xmlns:a16="http://schemas.microsoft.com/office/drawing/2014/main" id="{7E42D728-86BB-59D3-AAF7-6BF12E5E8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546" y="1552452"/>
                <a:ext cx="0" cy="71999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 de texto 114">
                  <a:extLst>
                    <a:ext uri="{FF2B5EF4-FFF2-40B4-BE49-F238E27FC236}">
                      <a16:creationId xmlns:a16="http://schemas.microsoft.com/office/drawing/2014/main" id="{35071B35-6926-F7F9-EDB0-C2A9C9A9E11B}"/>
                    </a:ext>
                  </a:extLst>
                </p:cNvPr>
                <p:cNvSpPr txBox="1"/>
                <p:nvPr/>
              </p:nvSpPr>
              <p:spPr>
                <a:xfrm>
                  <a:off x="6498168" y="2353694"/>
                  <a:ext cx="1556236" cy="22676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75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MX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b>
                          <m:sup>
                            <m:r>
                              <a:rPr lang="en-US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𝑺𝑽𝑫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1200" b="1" dirty="0"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Cuadro de texto 114">
                  <a:extLst>
                    <a:ext uri="{FF2B5EF4-FFF2-40B4-BE49-F238E27FC236}">
                      <a16:creationId xmlns:a16="http://schemas.microsoft.com/office/drawing/2014/main" id="{35071B35-6926-F7F9-EDB0-C2A9C9A9E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8" y="2353694"/>
                  <a:ext cx="1556236" cy="2267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uadro de texto 114">
                  <a:extLst>
                    <a:ext uri="{FF2B5EF4-FFF2-40B4-BE49-F238E27FC236}">
                      <a16:creationId xmlns:a16="http://schemas.microsoft.com/office/drawing/2014/main" id="{76B19876-3703-B57D-81E1-983B52C72DF1}"/>
                    </a:ext>
                  </a:extLst>
                </p:cNvPr>
                <p:cNvSpPr txBox="1"/>
                <p:nvPr/>
              </p:nvSpPr>
              <p:spPr>
                <a:xfrm>
                  <a:off x="8469208" y="2353691"/>
                  <a:ext cx="1556236" cy="22676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75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MX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b>
                          <m:sup>
                            <m:r>
                              <a:rPr lang="en-US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𝑺𝑽𝑫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1200" b="1" dirty="0"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Cuadro de texto 114">
                  <a:extLst>
                    <a:ext uri="{FF2B5EF4-FFF2-40B4-BE49-F238E27FC236}">
                      <a16:creationId xmlns:a16="http://schemas.microsoft.com/office/drawing/2014/main" id="{76B19876-3703-B57D-81E1-983B52C72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208" y="2353691"/>
                  <a:ext cx="1556236" cy="2267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CC3E1F-2C28-5566-3D71-9AACC15876FE}"/>
              </a:ext>
            </a:extLst>
          </p:cNvPr>
          <p:cNvGrpSpPr/>
          <p:nvPr/>
        </p:nvGrpSpPr>
        <p:grpSpPr>
          <a:xfrm>
            <a:off x="4783379" y="3351664"/>
            <a:ext cx="4964474" cy="2588604"/>
            <a:chOff x="4783379" y="3351664"/>
            <a:chExt cx="4964474" cy="258860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8225EAE-E977-457E-E541-8BACBC0CDBBA}"/>
                </a:ext>
              </a:extLst>
            </p:cNvPr>
            <p:cNvGrpSpPr/>
            <p:nvPr/>
          </p:nvGrpSpPr>
          <p:grpSpPr>
            <a:xfrm>
              <a:off x="4994373" y="3795318"/>
              <a:ext cx="4266304" cy="1390924"/>
              <a:chOff x="6470640" y="2656271"/>
              <a:chExt cx="3739750" cy="1219986"/>
            </a:xfrm>
          </p:grpSpPr>
          <p:pic>
            <p:nvPicPr>
              <p:cNvPr id="23" name="Imagen 109">
                <a:extLst>
                  <a:ext uri="{FF2B5EF4-FFF2-40B4-BE49-F238E27FC236}">
                    <a16:creationId xmlns:a16="http://schemas.microsoft.com/office/drawing/2014/main" id="{60C26D89-4F80-E551-D8DB-EA79D1686E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3689" t="24652" r="15154" b="4340"/>
              <a:stretch/>
            </p:blipFill>
            <p:spPr>
              <a:xfrm>
                <a:off x="6470640" y="2661086"/>
                <a:ext cx="1682542" cy="1028491"/>
              </a:xfrm>
              <a:prstGeom prst="rect">
                <a:avLst/>
              </a:prstGeom>
            </p:spPr>
          </p:pic>
          <p:sp>
            <p:nvSpPr>
              <p:cNvPr id="24" name="Cuadro de texto 114">
                <a:extLst>
                  <a:ext uri="{FF2B5EF4-FFF2-40B4-BE49-F238E27FC236}">
                    <a16:creationId xmlns:a16="http://schemas.microsoft.com/office/drawing/2014/main" id="{73C539EB-1ABC-1171-12EA-A636488B3B22}"/>
                  </a:ext>
                </a:extLst>
              </p:cNvPr>
              <p:cNvSpPr txBox="1"/>
              <p:nvPr/>
            </p:nvSpPr>
            <p:spPr>
              <a:xfrm>
                <a:off x="6794417" y="3662430"/>
                <a:ext cx="963741" cy="21382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750"/>
                  </a:spcAft>
                </a:pPr>
                <a:r>
                  <a:rPr lang="es-MX" sz="1200" b="1" dirty="0">
                    <a:solidFill>
                      <a:srgbClr val="FF0000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 112</a:t>
                </a:r>
                <a:endParaRPr lang="en-US" sz="1200" b="1" dirty="0">
                  <a:solidFill>
                    <a:srgbClr val="FF0000"/>
                  </a:solidFill>
                  <a:latin typeface="Helvetica" pitchFamily="2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5" name="Imagen 110">
                <a:extLst>
                  <a:ext uri="{FF2B5EF4-FFF2-40B4-BE49-F238E27FC236}">
                    <a16:creationId xmlns:a16="http://schemas.microsoft.com/office/drawing/2014/main" id="{2EF409D9-9E98-26D3-181A-20A1743F14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4275" t="23958" r="17106" b="5903"/>
              <a:stretch/>
            </p:blipFill>
            <p:spPr>
              <a:xfrm>
                <a:off x="8403015" y="2656271"/>
                <a:ext cx="1807375" cy="958379"/>
              </a:xfrm>
              <a:prstGeom prst="rect">
                <a:avLst/>
              </a:prstGeom>
            </p:spPr>
          </p:pic>
          <p:sp>
            <p:nvSpPr>
              <p:cNvPr id="26" name="Cuadro de texto 114">
                <a:extLst>
                  <a:ext uri="{FF2B5EF4-FFF2-40B4-BE49-F238E27FC236}">
                    <a16:creationId xmlns:a16="http://schemas.microsoft.com/office/drawing/2014/main" id="{D82FC115-1803-AF0D-DBFD-6AB0939E3988}"/>
                  </a:ext>
                </a:extLst>
              </p:cNvPr>
              <p:cNvSpPr txBox="1"/>
              <p:nvPr/>
            </p:nvSpPr>
            <p:spPr>
              <a:xfrm>
                <a:off x="8822320" y="3662430"/>
                <a:ext cx="850015" cy="1991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750"/>
                  </a:spcAft>
                </a:pPr>
                <a:r>
                  <a:rPr lang="es-MX" sz="1200" b="1" dirty="0">
                    <a:solidFill>
                      <a:srgbClr val="FF0000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 113</a:t>
                </a:r>
                <a:endParaRPr lang="en-US" sz="1200" b="1" dirty="0">
                  <a:solidFill>
                    <a:srgbClr val="FF0000"/>
                  </a:solidFill>
                  <a:latin typeface="Helvetica" pitchFamily="2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53FF742-399F-8EDF-DF26-8C86F8B0CD9C}"/>
                    </a:ext>
                  </a:extLst>
                </p:cNvPr>
                <p:cNvSpPr/>
                <p:nvPr/>
              </p:nvSpPr>
              <p:spPr>
                <a:xfrm>
                  <a:off x="4783379" y="5314904"/>
                  <a:ext cx="4964474" cy="6253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Helvetica" pitchFamily="2" charset="0"/>
                      <a:cs typeface="Times New Roman" panose="02020603050405020304" pitchFamily="18" charset="0"/>
                    </a:rPr>
                    <a:t>Modes #112 and #113 provide dominant contributions to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s-MX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US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𝑺𝑽𝑫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1600" dirty="0">
                      <a:latin typeface="Helvetica" pitchFamily="2" charset="0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s-MX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US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𝑺𝑽𝑫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endParaRPr lang="en-US" sz="1600" dirty="0">
                    <a:latin typeface="Helvetica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53FF742-399F-8EDF-DF26-8C86F8B0CD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379" y="5314904"/>
                  <a:ext cx="4964474" cy="625364"/>
                </a:xfrm>
                <a:prstGeom prst="rect">
                  <a:avLst/>
                </a:prstGeom>
                <a:blipFill>
                  <a:blip r:embed="rId13"/>
                  <a:stretch>
                    <a:fillRect t="-200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46D89B27-F7A7-DD20-E4BE-BEFC813BC4BB}"/>
                </a:ext>
              </a:extLst>
            </p:cNvPr>
            <p:cNvSpPr/>
            <p:nvPr/>
          </p:nvSpPr>
          <p:spPr>
            <a:xfrm>
              <a:off x="6913816" y="3351664"/>
              <a:ext cx="176307" cy="4908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E1A388-30AD-3020-621B-C2DD083E4DE2}"/>
              </a:ext>
            </a:extLst>
          </p:cNvPr>
          <p:cNvGrpSpPr/>
          <p:nvPr/>
        </p:nvGrpSpPr>
        <p:grpSpPr>
          <a:xfrm>
            <a:off x="9476114" y="1198397"/>
            <a:ext cx="2630407" cy="1912562"/>
            <a:chOff x="9476114" y="1198397"/>
            <a:chExt cx="2630407" cy="19125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2D00FA-666B-23F7-35DE-7F6608D49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76966" y="1199384"/>
              <a:ext cx="1427735" cy="124092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5285E-C5D4-5E05-B103-DB367CDDE339}"/>
                </a:ext>
              </a:extLst>
            </p:cNvPr>
            <p:cNvSpPr txBox="1"/>
            <p:nvPr/>
          </p:nvSpPr>
          <p:spPr>
            <a:xfrm>
              <a:off x="10454860" y="2454807"/>
              <a:ext cx="1651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Hassiel</a:t>
              </a:r>
              <a:r>
                <a:rPr lang="en-US" dirty="0"/>
                <a:t> </a:t>
              </a:r>
              <a:r>
                <a:rPr lang="en-US" dirty="0" err="1"/>
                <a:t>Negrin-Yuvero</a:t>
              </a:r>
              <a:endParaRPr lang="en-US" dirty="0"/>
            </a:p>
          </p:txBody>
        </p:sp>
        <p:pic>
          <p:nvPicPr>
            <p:cNvPr id="7" name="Picture 2" descr="Victor Manuel Freixas Lemus">
              <a:extLst>
                <a:ext uri="{FF2B5EF4-FFF2-40B4-BE49-F238E27FC236}">
                  <a16:creationId xmlns:a16="http://schemas.microsoft.com/office/drawing/2014/main" id="{C642C9DE-6627-EC57-6060-66EE8EF16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0278" y="1198397"/>
              <a:ext cx="917063" cy="1241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C98808-5435-B67F-7B31-B9CAAB811BDD}"/>
                </a:ext>
              </a:extLst>
            </p:cNvPr>
            <p:cNvSpPr txBox="1"/>
            <p:nvPr/>
          </p:nvSpPr>
          <p:spPr>
            <a:xfrm>
              <a:off x="9476114" y="2464628"/>
              <a:ext cx="917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Victor </a:t>
              </a:r>
              <a:r>
                <a:rPr lang="en-US" dirty="0" err="1"/>
                <a:t>Frexias</a:t>
              </a:r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99A9276-C230-0602-A21E-04F116BBE7F2}"/>
              </a:ext>
            </a:extLst>
          </p:cNvPr>
          <p:cNvSpPr/>
          <p:nvPr/>
        </p:nvSpPr>
        <p:spPr>
          <a:xfrm>
            <a:off x="382546" y="6205500"/>
            <a:ext cx="96758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H.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Negrin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Yuvero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A. Mukazhanova, V.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Freixas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S.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Tretiak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S.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Sharifzadeh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S. Fernandez-Alberti,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J. Phys. Chem. A 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(2022) </a:t>
            </a:r>
          </a:p>
        </p:txBody>
      </p:sp>
    </p:spTree>
    <p:extLst>
      <p:ext uri="{BB962C8B-B14F-4D97-AF65-F5344CB8AC3E}">
        <p14:creationId xmlns:p14="http://schemas.microsoft.com/office/powerpoint/2010/main" val="217594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7935-A244-BE43-90EE-D64D4468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794"/>
            <a:ext cx="11963401" cy="92503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Stacking Leads to Faster Dynamics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F1764DF-C04A-2A41-8A51-B4B3DBAE0B95}"/>
              </a:ext>
            </a:extLst>
          </p:cNvPr>
          <p:cNvGrpSpPr/>
          <p:nvPr/>
        </p:nvGrpSpPr>
        <p:grpSpPr>
          <a:xfrm>
            <a:off x="806459" y="3935463"/>
            <a:ext cx="10579082" cy="660510"/>
            <a:chOff x="-717541" y="3935462"/>
            <a:chExt cx="10579082" cy="6605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DC0A81-7570-1A45-A094-4F69052A64CB}"/>
                </a:ext>
              </a:extLst>
            </p:cNvPr>
            <p:cNvSpPr txBox="1"/>
            <p:nvPr/>
          </p:nvSpPr>
          <p:spPr>
            <a:xfrm>
              <a:off x="2935717" y="3949641"/>
              <a:ext cx="28777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Excited at S4</a:t>
              </a:r>
            </a:p>
            <a:p>
              <a:r>
                <a:rPr lang="en-US" dirty="0">
                  <a:latin typeface="Helvetica" pitchFamily="2" charset="0"/>
                </a:rPr>
                <a:t>50% decay to S1 at 400 fs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2D0C59-1D82-5540-9C15-91AA92B48126}"/>
                </a:ext>
              </a:extLst>
            </p:cNvPr>
            <p:cNvSpPr txBox="1"/>
            <p:nvPr/>
          </p:nvSpPr>
          <p:spPr>
            <a:xfrm>
              <a:off x="-717541" y="3949640"/>
              <a:ext cx="2281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Excited at S2</a:t>
              </a:r>
            </a:p>
            <a:p>
              <a:r>
                <a:rPr lang="en-US" dirty="0">
                  <a:latin typeface="Helvetica" pitchFamily="2" charset="0"/>
                </a:rPr>
                <a:t>50% decay at &gt; 1 </a:t>
              </a:r>
              <a:r>
                <a:rPr lang="en-US" dirty="0" err="1">
                  <a:latin typeface="Helvetica" pitchFamily="2" charset="0"/>
                </a:rPr>
                <a:t>ps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CD2921-F1D4-8747-B743-4A8C0FB35EF4}"/>
                </a:ext>
              </a:extLst>
            </p:cNvPr>
            <p:cNvSpPr txBox="1"/>
            <p:nvPr/>
          </p:nvSpPr>
          <p:spPr>
            <a:xfrm>
              <a:off x="6983830" y="3935462"/>
              <a:ext cx="28777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Excited at S6</a:t>
              </a:r>
            </a:p>
            <a:p>
              <a:r>
                <a:rPr lang="en-US" dirty="0">
                  <a:latin typeface="Helvetica" pitchFamily="2" charset="0"/>
                </a:rPr>
                <a:t>50% decay to S1 at 240 fs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E2A0799-5CB8-9243-97DA-6C1AF07B3C7A}"/>
              </a:ext>
            </a:extLst>
          </p:cNvPr>
          <p:cNvGrpSpPr/>
          <p:nvPr/>
        </p:nvGrpSpPr>
        <p:grpSpPr>
          <a:xfrm>
            <a:off x="383302" y="918331"/>
            <a:ext cx="10800779" cy="3087278"/>
            <a:chOff x="-1140698" y="918330"/>
            <a:chExt cx="10800779" cy="3087278"/>
          </a:xfrm>
        </p:grpSpPr>
        <p:pic>
          <p:nvPicPr>
            <p:cNvPr id="9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2E4C7CA6-82BD-E849-B4E9-50AED9C9B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401" r="2363"/>
            <a:stretch/>
          </p:blipFill>
          <p:spPr>
            <a:xfrm>
              <a:off x="-1140698" y="1688315"/>
              <a:ext cx="2998025" cy="2267101"/>
            </a:xfrm>
            <a:prstGeom prst="rect">
              <a:avLst/>
            </a:prstGeom>
          </p:spPr>
        </p:pic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8B11FE81-950B-C541-9287-C66A05BF0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401"/>
            <a:stretch/>
          </p:blipFill>
          <p:spPr>
            <a:xfrm>
              <a:off x="2470331" y="1734519"/>
              <a:ext cx="3075986" cy="2271089"/>
            </a:xfrm>
            <a:prstGeom prst="rect">
              <a:avLst/>
            </a:prstGeom>
          </p:spPr>
        </p:pic>
        <p:pic>
          <p:nvPicPr>
            <p:cNvPr id="11" name="Picture 10" descr="Chart, line chart&#10;&#10;Description automatically generated">
              <a:extLst>
                <a:ext uri="{FF2B5EF4-FFF2-40B4-BE49-F238E27FC236}">
                  <a16:creationId xmlns:a16="http://schemas.microsoft.com/office/drawing/2014/main" id="{2160B479-C5F5-744D-B6D5-E70A900FF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401"/>
            <a:stretch/>
          </p:blipFill>
          <p:spPr>
            <a:xfrm>
              <a:off x="6662056" y="1762266"/>
              <a:ext cx="2998025" cy="22135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B5DD05-020A-514F-933F-FF1F0636E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6" t="40235" r="22790" b="38303"/>
            <a:stretch/>
          </p:blipFill>
          <p:spPr>
            <a:xfrm>
              <a:off x="-197767" y="1213146"/>
              <a:ext cx="1385215" cy="270613"/>
            </a:xfrm>
            <a:prstGeom prst="rect">
              <a:avLst/>
            </a:prstGeom>
          </p:spPr>
        </p:pic>
        <p:pic>
          <p:nvPicPr>
            <p:cNvPr id="13" name="Picture 12" descr="A close up of a necklace&#10;&#10;Description automatically generated">
              <a:extLst>
                <a:ext uri="{FF2B5EF4-FFF2-40B4-BE49-F238E27FC236}">
                  <a16:creationId xmlns:a16="http://schemas.microsoft.com/office/drawing/2014/main" id="{9CCCE354-5EAE-9446-82EA-39508DD8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7534" y="1048530"/>
              <a:ext cx="1463040" cy="607039"/>
            </a:xfrm>
            <a:prstGeom prst="rect">
              <a:avLst/>
            </a:prstGeom>
          </p:spPr>
        </p:pic>
        <p:pic>
          <p:nvPicPr>
            <p:cNvPr id="15" name="Picture 14" descr="Arrow&#10;&#10;Description automatically generated with low confidence">
              <a:extLst>
                <a:ext uri="{FF2B5EF4-FFF2-40B4-BE49-F238E27FC236}">
                  <a16:creationId xmlns:a16="http://schemas.microsoft.com/office/drawing/2014/main" id="{3B5D4B47-4B73-6045-81B6-29090C49D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544" t="30191" r="32544" b="27376"/>
            <a:stretch/>
          </p:blipFill>
          <p:spPr>
            <a:xfrm>
              <a:off x="7458052" y="918330"/>
              <a:ext cx="1554480" cy="864100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743DB660-29A6-6546-A97D-EB205B7B44C8}"/>
              </a:ext>
            </a:extLst>
          </p:cNvPr>
          <p:cNvSpPr/>
          <p:nvPr/>
        </p:nvSpPr>
        <p:spPr>
          <a:xfrm>
            <a:off x="535880" y="6567633"/>
            <a:ext cx="10648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Mukazhanova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Negrin-Yuvero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Frexias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 Fernandez-Alberti, S.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Tretiak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Sharifzadeh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J. Mater. Chem. C 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(2023)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C9D911-188D-65B2-A43A-4CB05F9436AC}"/>
              </a:ext>
            </a:extLst>
          </p:cNvPr>
          <p:cNvGrpSpPr/>
          <p:nvPr/>
        </p:nvGrpSpPr>
        <p:grpSpPr>
          <a:xfrm>
            <a:off x="908927" y="4708787"/>
            <a:ext cx="10749673" cy="1880429"/>
            <a:chOff x="908927" y="4708787"/>
            <a:chExt cx="10749673" cy="18804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04EF36-D6FB-2545-B447-7FB0DAC94E17}"/>
                </a:ext>
              </a:extLst>
            </p:cNvPr>
            <p:cNvGrpSpPr/>
            <p:nvPr/>
          </p:nvGrpSpPr>
          <p:grpSpPr>
            <a:xfrm>
              <a:off x="908927" y="4708787"/>
              <a:ext cx="10749673" cy="1880429"/>
              <a:chOff x="815229" y="4732537"/>
              <a:chExt cx="7869074" cy="1880429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9936241-77FB-B94B-BB03-2A38136CA78A}"/>
                  </a:ext>
                </a:extLst>
              </p:cNvPr>
              <p:cNvGrpSpPr/>
              <p:nvPr/>
            </p:nvGrpSpPr>
            <p:grpSpPr>
              <a:xfrm>
                <a:off x="815229" y="4732537"/>
                <a:ext cx="7869074" cy="1485123"/>
                <a:chOff x="815229" y="4732537"/>
                <a:chExt cx="7869074" cy="1485123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8474D624-8AEA-3246-8739-7CE7BF939F90}"/>
                    </a:ext>
                  </a:extLst>
                </p:cNvPr>
                <p:cNvGrpSpPr/>
                <p:nvPr/>
              </p:nvGrpSpPr>
              <p:grpSpPr>
                <a:xfrm>
                  <a:off x="815229" y="4970037"/>
                  <a:ext cx="1338869" cy="1247623"/>
                  <a:chOff x="815229" y="4984581"/>
                  <a:chExt cx="1338869" cy="1247623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F83D744B-D4CD-5740-AB09-D8CF2984E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7335" y="5123080"/>
                    <a:ext cx="1026763" cy="0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0187C0E-64EE-704E-BC63-E832C86AD5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7335" y="6093704"/>
                    <a:ext cx="1026763" cy="0"/>
                  </a:xfrm>
                  <a:prstGeom prst="line">
                    <a:avLst/>
                  </a:prstGeom>
                  <a:ln w="2857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01F2234-E21A-C34A-A6A5-7880973226E1}"/>
                      </a:ext>
                    </a:extLst>
                  </p:cNvPr>
                  <p:cNvSpPr txBox="1"/>
                  <p:nvPr/>
                </p:nvSpPr>
                <p:spPr>
                  <a:xfrm>
                    <a:off x="815229" y="5955205"/>
                    <a:ext cx="3722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latin typeface="Helvetica" pitchFamily="2" charset="0"/>
                      </a:rPr>
                      <a:t>S1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17C56E00-D136-EB40-B93F-DBCDDA6AC9A0}"/>
                      </a:ext>
                    </a:extLst>
                  </p:cNvPr>
                  <p:cNvSpPr txBox="1"/>
                  <p:nvPr/>
                </p:nvSpPr>
                <p:spPr>
                  <a:xfrm>
                    <a:off x="815229" y="4984581"/>
                    <a:ext cx="3722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latin typeface="Helvetica" pitchFamily="2" charset="0"/>
                      </a:rPr>
                      <a:t>S2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BD35CB0-C933-8B4C-B05F-BB9A958A1C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40716" y="5206180"/>
                    <a:ext cx="0" cy="82296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215A005-8461-0141-8AA7-D47850611569}"/>
                      </a:ext>
                    </a:extLst>
                  </p:cNvPr>
                  <p:cNvSpPr txBox="1"/>
                  <p:nvPr/>
                </p:nvSpPr>
                <p:spPr>
                  <a:xfrm>
                    <a:off x="1173675" y="5479161"/>
                    <a:ext cx="48282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latin typeface="Helvetica" pitchFamily="2" charset="0"/>
                      </a:rPr>
                      <a:t>0.52</a:t>
                    </a:r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23AC134D-A152-E74A-9E3D-7A3FFB61A6EF}"/>
                    </a:ext>
                  </a:extLst>
                </p:cNvPr>
                <p:cNvGrpSpPr/>
                <p:nvPr/>
              </p:nvGrpSpPr>
              <p:grpSpPr>
                <a:xfrm>
                  <a:off x="3822214" y="4732537"/>
                  <a:ext cx="2086433" cy="1485123"/>
                  <a:chOff x="3822214" y="4791912"/>
                  <a:chExt cx="2086433" cy="1485123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68EE2762-1101-CC41-84CE-CB85B9FA7D08}"/>
                      </a:ext>
                    </a:extLst>
                  </p:cNvPr>
                  <p:cNvGrpSpPr/>
                  <p:nvPr/>
                </p:nvGrpSpPr>
                <p:grpSpPr>
                  <a:xfrm>
                    <a:off x="3822214" y="4791912"/>
                    <a:ext cx="1338869" cy="1485123"/>
                    <a:chOff x="3822214" y="4791912"/>
                    <a:chExt cx="1338869" cy="1485123"/>
                  </a:xfrm>
                </p:grpSpPr>
                <p:cxnSp>
                  <p:nvCxnSpPr>
                    <p:cNvPr id="8" name="Straight Connector 7">
                      <a:extLst>
                        <a:ext uri="{FF2B5EF4-FFF2-40B4-BE49-F238E27FC236}">
                          <a16:creationId xmlns:a16="http://schemas.microsoft.com/office/drawing/2014/main" id="{77D68140-3896-1E4E-8B3D-877DE20DC2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34320" y="4973458"/>
                      <a:ext cx="1026763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B5A2B120-B47B-B643-9581-1120558A32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34320" y="5016205"/>
                      <a:ext cx="1026763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613170A8-43DC-BD4E-BDBD-01F4EC2605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34320" y="5735317"/>
                      <a:ext cx="1026763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FCA40858-5A5E-5841-9029-F708783350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34320" y="6138535"/>
                      <a:ext cx="1026763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9398099-DFAE-EF49-B4FD-049AEB7D2E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22214" y="6000036"/>
                      <a:ext cx="3722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S1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05B20C22-DE4A-3048-AF98-2270E621E9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22214" y="5620568"/>
                      <a:ext cx="3722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S2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D0541B88-DC26-DE41-8D98-AB48B18F72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22214" y="4943680"/>
                      <a:ext cx="3722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S3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F7049DD2-C789-614C-A194-A46174DD8A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22214" y="4791912"/>
                      <a:ext cx="3722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S4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AD6CF6BF-38ED-3047-A9E0-C114B7BFAB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3160" y="5805917"/>
                      <a:ext cx="4828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0.20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BD4DEE61-0137-9547-8FFC-A2977A6DD8E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647701" y="5761002"/>
                      <a:ext cx="0" cy="36682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type="triangl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Arrow Connector 28">
                      <a:extLst>
                        <a:ext uri="{FF2B5EF4-FFF2-40B4-BE49-F238E27FC236}">
                          <a16:creationId xmlns:a16="http://schemas.microsoft.com/office/drawing/2014/main" id="{90E6F04B-9060-4F46-9A31-8072C7096C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647701" y="5108515"/>
                      <a:ext cx="0" cy="54864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type="triangl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4AC9837-4BF7-7343-8269-86D44618FF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3160" y="5244336"/>
                      <a:ext cx="4828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0.37</a:t>
                      </a:r>
                    </a:p>
                  </p:txBody>
                </p:sp>
              </p:grp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CAD8800D-B1A6-B04A-99D3-1E596F0DA2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21518" y="5022875"/>
                    <a:ext cx="0" cy="102319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76F19B58-EFB2-3843-8933-573B5D0FEDFF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5385412" y="5395974"/>
                    <a:ext cx="5232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Helvetica" pitchFamily="2" charset="0"/>
                      </a:rPr>
                      <a:t>0.64</a:t>
                    </a:r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3FB560A0-801F-E54C-94AE-60277D2FFDC9}"/>
                    </a:ext>
                  </a:extLst>
                </p:cNvPr>
                <p:cNvGrpSpPr/>
                <p:nvPr/>
              </p:nvGrpSpPr>
              <p:grpSpPr>
                <a:xfrm>
                  <a:off x="6645268" y="4754308"/>
                  <a:ext cx="2039035" cy="1394080"/>
                  <a:chOff x="6645268" y="4839477"/>
                  <a:chExt cx="2039035" cy="1394080"/>
                </a:xfrm>
              </p:grpSpPr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FD3F2D69-AA52-CC4A-8F83-99922445FD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97174" y="4961155"/>
                    <a:ext cx="0" cy="115072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18C90A7-79E6-A743-97BC-440A9CEAFAE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161068" y="5398018"/>
                    <a:ext cx="5232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Helvetica" pitchFamily="2" charset="0"/>
                      </a:rPr>
                      <a:t>0.69</a:t>
                    </a:r>
                  </a:p>
                </p:txBody>
              </p: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4F118895-A447-F54D-BB9D-C3B580077BC5}"/>
                      </a:ext>
                    </a:extLst>
                  </p:cNvPr>
                  <p:cNvGrpSpPr/>
                  <p:nvPr/>
                </p:nvGrpSpPr>
                <p:grpSpPr>
                  <a:xfrm>
                    <a:off x="6645268" y="4839477"/>
                    <a:ext cx="1368502" cy="1394080"/>
                    <a:chOff x="6645268" y="4839477"/>
                    <a:chExt cx="1368502" cy="1394080"/>
                  </a:xfrm>
                </p:grpSpPr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18C61C12-4CF1-9A47-9CF7-0D063A5F4D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5268" y="5956558"/>
                      <a:ext cx="3722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S1</a:t>
                      </a:r>
                    </a:p>
                  </p:txBody>
                </p: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C55C17C5-5C9D-BC4B-B844-7AF00EDDD7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87007" y="5013111"/>
                      <a:ext cx="1026763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A076CE76-2B02-2D4D-BA66-08A3BE4F39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87007" y="4969531"/>
                      <a:ext cx="1026763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BC7C1CC9-7AD7-D344-BBCB-4351F7EA0C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87007" y="5917465"/>
                      <a:ext cx="1026763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1669100B-7B25-3245-A40C-AE49868A8F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87007" y="6166307"/>
                      <a:ext cx="1026763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791A4287-E43C-864B-8FA1-8DD3514948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5268" y="5744729"/>
                      <a:ext cx="3722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S2</a:t>
                      </a:r>
                    </a:p>
                  </p:txBody>
                </p: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E74BB496-7021-1847-9576-60B480E6BF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5268" y="5506290"/>
                      <a:ext cx="3722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S3</a:t>
                      </a:r>
                    </a:p>
                  </p:txBody>
                </p:sp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C9F17B9C-1FD8-4C45-B388-F0C89314F4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5268" y="5175943"/>
                      <a:ext cx="3722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S4</a:t>
                      </a:r>
                    </a:p>
                  </p:txBody>
                </p:sp>
                <p:cxnSp>
                  <p:nvCxnSpPr>
                    <p:cNvPr id="64" name="Straight Arrow Connector 63">
                      <a:extLst>
                        <a:ext uri="{FF2B5EF4-FFF2-40B4-BE49-F238E27FC236}">
                          <a16:creationId xmlns:a16="http://schemas.microsoft.com/office/drawing/2014/main" id="{E029E21E-FADE-4C45-927C-D17A1094C2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00388" y="5917465"/>
                      <a:ext cx="0" cy="25881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type="triangl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Arrow Connector 64">
                      <a:extLst>
                        <a:ext uri="{FF2B5EF4-FFF2-40B4-BE49-F238E27FC236}">
                          <a16:creationId xmlns:a16="http://schemas.microsoft.com/office/drawing/2014/main" id="{1093A008-F78E-4148-A1FE-A59E7783D3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00388" y="5051830"/>
                      <a:ext cx="0" cy="45720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type="triangl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0177E44F-4A81-3940-8961-5008E9FEFE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87007" y="5684862"/>
                      <a:ext cx="1026763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3E595AEC-DB36-8A40-8AF4-2E6A80CD1D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87007" y="4920944"/>
                      <a:ext cx="1026763" cy="0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E39A797A-0BFE-4F46-93D0-A75FC52076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5268" y="5009892"/>
                      <a:ext cx="3722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S5</a:t>
                      </a:r>
                    </a:p>
                  </p:txBody>
                </p:sp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EFED875-E6C7-3D41-AA6F-16CCF4A186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5268" y="4839477"/>
                      <a:ext cx="3722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S6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ECEE1E32-73AE-8344-9EE0-323DF0B94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66459" y="5909638"/>
                      <a:ext cx="4828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0.12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0492B360-ACA4-6C4C-8F0C-E6011BE0BE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08938" y="5665936"/>
                      <a:ext cx="3978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0.1</a:t>
                      </a: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A922A837-B068-C84C-929A-EA0A4BA8F6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66459" y="5141931"/>
                      <a:ext cx="4828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Helvetica" pitchFamily="2" charset="0"/>
                        </a:rPr>
                        <a:t>0.38</a:t>
                      </a:r>
                    </a:p>
                  </p:txBody>
                </p:sp>
              </p:grpSp>
            </p:grp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B4942B-19D4-124C-8385-9DC50378BB2D}"/>
                  </a:ext>
                </a:extLst>
              </p:cNvPr>
              <p:cNvSpPr txBox="1"/>
              <p:nvPr/>
            </p:nvSpPr>
            <p:spPr>
              <a:xfrm>
                <a:off x="1016361" y="6243634"/>
                <a:ext cx="64147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  <a:latin typeface="Helvetica" pitchFamily="2" charset="0"/>
                  </a:rPr>
                  <a:t>Reduced energy splitting results in more efficient funneling of energy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8DDD89C-C566-E72A-9ADE-1177802B2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1294" y="5537443"/>
              <a:ext cx="0" cy="25725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554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956" y="151059"/>
            <a:ext cx="10842569" cy="88495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Stacking Leads to Faster Dynamics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4675BF0-3052-517C-5CEF-09F8F999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74" y="4843479"/>
            <a:ext cx="11493625" cy="1649396"/>
          </a:xfrm>
        </p:spPr>
        <p:txBody>
          <a:bodyPr>
            <a:normAutofit/>
          </a:bodyPr>
          <a:lstStyle/>
          <a:p>
            <a:pPr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analysis of non-adiabatic coupling terms (NACT) explains increase of energy decay in stacked molecules</a:t>
            </a:r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internal energy conversion has a sequential character from highest to lower excited state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8D16FA-B732-6FBD-1001-1B7DAA9587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t="40235" r="22790" b="38303"/>
          <a:stretch/>
        </p:blipFill>
        <p:spPr>
          <a:xfrm>
            <a:off x="516699" y="1491167"/>
            <a:ext cx="1728274" cy="337633"/>
          </a:xfrm>
          <a:prstGeom prst="rect">
            <a:avLst/>
          </a:prstGeom>
        </p:spPr>
      </p:pic>
      <p:pic>
        <p:nvPicPr>
          <p:cNvPr id="25" name="Picture 24" descr="A close up of a necklace&#10;&#10;Description automatically generated">
            <a:extLst>
              <a:ext uri="{FF2B5EF4-FFF2-40B4-BE49-F238E27FC236}">
                <a16:creationId xmlns:a16="http://schemas.microsoft.com/office/drawing/2014/main" id="{E871DE6A-781D-1B47-C63D-63608EBEF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7" y="2458907"/>
            <a:ext cx="1616857" cy="670860"/>
          </a:xfrm>
          <a:prstGeom prst="rect">
            <a:avLst/>
          </a:prstGeom>
        </p:spPr>
      </p:pic>
      <p:pic>
        <p:nvPicPr>
          <p:cNvPr id="26" name="Picture 25" descr="Arrow&#10;&#10;Description automatically generated with low confidence">
            <a:extLst>
              <a:ext uri="{FF2B5EF4-FFF2-40B4-BE49-F238E27FC236}">
                <a16:creationId xmlns:a16="http://schemas.microsoft.com/office/drawing/2014/main" id="{CF67B5A0-1C99-2D16-EF34-BCC86DC2F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44" t="30191" r="32544" b="27376"/>
          <a:stretch/>
        </p:blipFill>
        <p:spPr>
          <a:xfrm>
            <a:off x="613607" y="3584916"/>
            <a:ext cx="1833361" cy="101912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962B3BF-414A-49CD-E4CA-19252D2DB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919092"/>
            <a:ext cx="5239576" cy="3924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7D491A-4E7D-58EC-AC36-6F60063EA172}"/>
              </a:ext>
            </a:extLst>
          </p:cNvPr>
          <p:cNvSpPr/>
          <p:nvPr/>
        </p:nvSpPr>
        <p:spPr>
          <a:xfrm>
            <a:off x="528619" y="6514355"/>
            <a:ext cx="10648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Mukazhanova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Negrin-Yuvero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Frexias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 Fernandez-Alberti, S.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Tretiak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Sharifzadeh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J. Mater. Chem. C 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(2023)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0062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83937</TotalTime>
  <Words>1441</Words>
  <Application>Microsoft Macintosh PowerPoint</Application>
  <PresentationFormat>Widescreen</PresentationFormat>
  <Paragraphs>279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</vt:lpstr>
      <vt:lpstr>Wingdings</vt:lpstr>
      <vt:lpstr>WordVisi_MSFontService</vt:lpstr>
      <vt:lpstr>Blank Presentation</vt:lpstr>
      <vt:lpstr>Photoexcitation Dynamics in Perylene Diimides</vt:lpstr>
      <vt:lpstr>Perylene Diimide</vt:lpstr>
      <vt:lpstr>Perylene Diimide</vt:lpstr>
      <vt:lpstr>Non-adiabatic Excited State Dynamics</vt:lpstr>
      <vt:lpstr>Monomer Internal Conversion Dynamics</vt:lpstr>
      <vt:lpstr>Vibrational Excitations from Franck-Condon analysis : monomer</vt:lpstr>
      <vt:lpstr>Vibrational Excitations During Dynamics: monomer</vt:lpstr>
      <vt:lpstr>Stacking Leads to Faster Dynamics</vt:lpstr>
      <vt:lpstr>Stacking Leads to Faster Dynamics</vt:lpstr>
      <vt:lpstr>Vibrational Excitations During Dynamics: dimer</vt:lpstr>
      <vt:lpstr>Vibrational Excitations During Dynamics: trimer</vt:lpstr>
      <vt:lpstr>Backbone Slows Internal Energy Conversion Dynamics</vt:lpstr>
      <vt:lpstr>Exciton Localization in Dimer</vt:lpstr>
      <vt:lpstr>Exciton Delocalization in Trimer</vt:lpstr>
      <vt:lpstr>Conclusions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Mukazhanova, Aliya</cp:lastModifiedBy>
  <cp:revision>741</cp:revision>
  <cp:lastPrinted>2018-05-31T15:51:35Z</cp:lastPrinted>
  <dcterms:created xsi:type="dcterms:W3CDTF">2008-01-28T19:49:47Z</dcterms:created>
  <dcterms:modified xsi:type="dcterms:W3CDTF">2024-07-22T15:59:43Z</dcterms:modified>
</cp:coreProperties>
</file>